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img" ContentType="image/png"/>
  <Default Extension="mp4" ContentType="video/mp4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4"/>
  </p:notesMasterIdLst>
  <p:sldIdLst>
    <p:sldId id="256" r:id="rId2"/>
    <p:sldId id="267" r:id="rId3"/>
    <p:sldId id="365" r:id="rId4"/>
    <p:sldId id="356" r:id="rId5"/>
    <p:sldId id="375" r:id="rId6"/>
    <p:sldId id="374" r:id="rId7"/>
    <p:sldId id="357" r:id="rId8"/>
    <p:sldId id="358" r:id="rId9"/>
    <p:sldId id="359" r:id="rId10"/>
    <p:sldId id="360" r:id="rId11"/>
    <p:sldId id="361" r:id="rId12"/>
    <p:sldId id="362" r:id="rId13"/>
    <p:sldId id="363" r:id="rId14"/>
    <p:sldId id="364" r:id="rId15"/>
    <p:sldId id="366" r:id="rId16"/>
    <p:sldId id="367" r:id="rId17"/>
    <p:sldId id="368" r:id="rId18"/>
    <p:sldId id="369" r:id="rId19"/>
    <p:sldId id="371" r:id="rId20"/>
    <p:sldId id="370" r:id="rId21"/>
    <p:sldId id="372" r:id="rId22"/>
    <p:sldId id="373" r:id="rId23"/>
    <p:sldId id="376" r:id="rId24"/>
    <p:sldId id="377" r:id="rId25"/>
    <p:sldId id="378" r:id="rId26"/>
    <p:sldId id="384" r:id="rId27"/>
    <p:sldId id="379" r:id="rId28"/>
    <p:sldId id="380" r:id="rId29"/>
    <p:sldId id="381" r:id="rId30"/>
    <p:sldId id="382" r:id="rId31"/>
    <p:sldId id="272" r:id="rId32"/>
    <p:sldId id="354" r:id="rId33"/>
  </p:sldIdLst>
  <p:sldSz cx="9144000" cy="6858000" type="screen4x3"/>
  <p:notesSz cx="6858000" cy="9144000"/>
  <p:custDataLst>
    <p:tags r:id="rId3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43">
          <p15:clr>
            <a:srgbClr val="A4A3A4"/>
          </p15:clr>
        </p15:guide>
        <p15:guide id="2" pos="287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AFCA6"/>
    <a:srgbClr val="E335D7"/>
    <a:srgbClr val="E7F6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90" autoAdjust="0"/>
    <p:restoredTop sz="95232" autoAdjust="0"/>
  </p:normalViewPr>
  <p:slideViewPr>
    <p:cSldViewPr snapToGrid="0" snapToObjects="1">
      <p:cViewPr varScale="1">
        <p:scale>
          <a:sx n="104" d="100"/>
          <a:sy n="104" d="100"/>
        </p:scale>
        <p:origin x="1374" y="108"/>
      </p:cViewPr>
      <p:guideLst>
        <p:guide orient="horz" pos="4043"/>
        <p:guide pos="287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45720" cy="4572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D53524-F9CC-4A8B-8CCD-2FA372311425}" type="datetimeFigureOut">
              <a:rPr lang="en-US" smtClean="0"/>
              <a:t>11/2/2016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9C9BA0-12B1-45DE-A3F8-3C21B3DBAD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8890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9C9BA0-12B1-45DE-A3F8-3C21B3DBAD0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0916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1F79F5-7BEC-496A-AFC7-876E38F64D71}" type="datetime1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6082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B77F5-1464-4F6B-92A8-64FC8A508293}" type="datetime1">
              <a:rPr lang="en-US" smtClean="0"/>
              <a:t>11/2/2016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1478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5703A-7669-4FEA-9056-25299B4D29D4}" type="datetime1">
              <a:rPr lang="en-US" smtClean="0"/>
              <a:t>11/2/2016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6696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5077B5-BB57-49DB-88CA-226A139E5C01}" type="datetime1">
              <a:rPr lang="en-US" smtClean="0"/>
              <a:t>11/2/2016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21310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D9447-CBD6-49A1-89FD-8512A8CF8999}" type="datetime1">
              <a:rPr lang="en-US" smtClean="0"/>
              <a:t>11/2/2016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0979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39A2A-823D-48B7-9ACE-7FAF42870BA9}" type="datetime1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450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B6996-82E9-463C-972C-7B56056E426C}" type="datetime1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018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de_two_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 marL="0" indent="0">
              <a:buNone/>
              <a:defRPr sz="2400" b="1">
                <a:latin typeface="Consolas" panose="020B0609020204030204" pitchFamily="49" charset="0"/>
                <a:cs typeface="Consolas" panose="020B0609020204030204" pitchFamily="49" charset="0"/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 marL="0" indent="0">
              <a:buNone/>
              <a:defRPr sz="2400" b="1">
                <a:latin typeface="Consolas" panose="020B0609020204030204" pitchFamily="49" charset="0"/>
                <a:cs typeface="Consolas" panose="020B0609020204030204" pitchFamily="49" charset="0"/>
              </a:defRPr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46AD-9252-4647-9435-4C2AC365653A}" type="datetime1">
              <a:rPr lang="en-US" smtClean="0"/>
              <a:t>11/2/2016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635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 w="28575">
            <a:solidFill>
              <a:schemeClr val="accent1"/>
            </a:solidFill>
          </a:ln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477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3999" y="2590798"/>
            <a:ext cx="6096000" cy="254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2ED4DA-448D-4BB1-B935-CC112220207B}" type="datetime1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794551" y="1719223"/>
            <a:ext cx="7554897" cy="4287915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5943600" y="1793674"/>
            <a:ext cx="2286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Resize video to this</a:t>
            </a:r>
            <a:r>
              <a:rPr lang="en-US" baseline="0" dirty="0"/>
              <a:t> box.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58987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399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deo Cli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b="1">
                <a:latin typeface="Consolas" pitchFamily="49" charset="0"/>
                <a:cs typeface="Consolas" pitchFamily="49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D65A6-AB94-4435-B0B7-3743215FA46C}" type="datetime1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 userDrawn="1"/>
        </p:nvSpPr>
        <p:spPr>
          <a:xfrm>
            <a:off x="609600" y="1676400"/>
            <a:ext cx="7924800" cy="4343400"/>
          </a:xfrm>
          <a:prstGeom prst="rect">
            <a:avLst/>
          </a:prstGeom>
          <a:noFill/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441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93DC4-6EF0-48C9-B29C-616106A645E1}" type="datetime1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062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1846AD-9252-4647-9435-4C2AC365653A}" type="datetime1">
              <a:rPr lang="en-US" smtClean="0"/>
              <a:t>11/2/2016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217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6DC10-3561-4063-A6AF-C1CC7A41040A}" type="datetime1">
              <a:rPr lang="en-US" smtClean="0"/>
              <a:t>11/2/2016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2459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3F677-983B-48DB-ADFD-63FE6CBC7FB2}" type="datetime1">
              <a:rPr lang="en-US" smtClean="0"/>
              <a:t>11/2/2016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3B5EA-18B6-4040-9F78-6052AF49C6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0734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76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im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creativecommons.org/licenses/by-nc/4.0/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video" Target="../media/media1.mp4"/><Relationship Id="rId1" Type="http://schemas.microsoft.com/office/2007/relationships/media" Target="../media/media1.mp4"/><Relationship Id="rId4" Type="http://schemas.openxmlformats.org/officeDocument/2006/relationships/image" Target="../media/image2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 Case Study: Space Invaders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CS 5010 Program Design Paradigms</a:t>
            </a:r>
          </a:p>
          <a:p>
            <a:r>
              <a:rPr lang="en-US" dirty="0"/>
              <a:t>"</a:t>
            </a:r>
            <a:r>
              <a:rPr lang="en-US" dirty="0" err="1"/>
              <a:t>Bootcamp</a:t>
            </a:r>
            <a:r>
              <a:rPr lang="en-US" dirty="0"/>
              <a:t>"</a:t>
            </a:r>
          </a:p>
          <a:p>
            <a:r>
              <a:rPr lang="en-US" dirty="0"/>
              <a:t>Lesson 9.2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120650" y="6314759"/>
            <a:ext cx="8902700" cy="400110"/>
            <a:chOff x="120650" y="6314759"/>
            <a:chExt cx="8902700" cy="400110"/>
          </a:xfrm>
        </p:grpSpPr>
        <p:pic>
          <p:nvPicPr>
            <p:cNvPr id="8" name="Picture 7"/>
            <p:cNvPicPr>
              <a:picLocks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0650" y="6373082"/>
              <a:ext cx="804672" cy="283464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925322" y="6314759"/>
              <a:ext cx="8098028" cy="400110"/>
            </a:xfrm>
            <a:prstGeom prst="rect">
              <a:avLst/>
            </a:prstGeom>
            <a:noFill/>
          </p:spPr>
          <p:txBody>
            <a:bodyPr vert="horz" wrap="square" rtlCol="0">
              <a:spAutoFit/>
            </a:bodyPr>
            <a:lstStyle/>
            <a:p>
              <a:r>
                <a:rPr lang="en-US" sz="1000" dirty="0"/>
                <a:t>© Mitchell Wand, 2012-2016</a:t>
              </a:r>
            </a:p>
            <a:p>
              <a:r>
                <a:rPr lang="en-US" sz="1000" dirty="0"/>
                <a:t>This work is licensed under a </a:t>
              </a:r>
              <a:r>
                <a:rPr lang="en-US" altLang="en-US" sz="1000" dirty="0">
                  <a:solidFill>
                    <a:srgbClr val="4374B7"/>
                  </a:solidFill>
                  <a:latin typeface="Helvetica Neue"/>
                  <a:hlinkClick r:id="rId4"/>
                </a:rPr>
                <a:t>Creative Commons Attribution-NonCommercial 4.0 International License</a:t>
              </a:r>
              <a:r>
                <a:rPr lang="en-US" sz="1000" dirty="0"/>
                <a:t>.</a:t>
              </a:r>
            </a:p>
          </p:txBody>
        </p:sp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only do this once…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We’ll put three methods in our interface:</a:t>
            </a:r>
          </a:p>
          <a:p>
            <a:pPr lvl="1"/>
            <a:r>
              <a:rPr lang="en-US" b="1" dirty="0"/>
              <a:t>after-button-down</a:t>
            </a:r>
          </a:p>
          <a:p>
            <a:pPr lvl="1"/>
            <a:r>
              <a:rPr lang="en-US" b="1" dirty="0"/>
              <a:t>after-button-up</a:t>
            </a:r>
          </a:p>
          <a:p>
            <a:pPr lvl="1"/>
            <a:r>
              <a:rPr lang="en-US" b="1" dirty="0"/>
              <a:t>after-drag</a:t>
            </a:r>
          </a:p>
          <a:p>
            <a:r>
              <a:rPr lang="en-US" dirty="0"/>
              <a:t>It will be the responsibility of </a:t>
            </a:r>
            <a:r>
              <a:rPr lang="en-US" b="1" dirty="0"/>
              <a:t>world-after-mouse-event</a:t>
            </a:r>
            <a:r>
              <a:rPr lang="en-US" dirty="0"/>
              <a:t> to do cases on the mouse event and send the appropriate message to each widget.</a:t>
            </a:r>
          </a:p>
          <a:p>
            <a:pPr lvl="1"/>
            <a:r>
              <a:rPr lang="en-US" dirty="0"/>
              <a:t>this way we only have to do cases on the mouse event once.</a:t>
            </a:r>
          </a:p>
          <a:p>
            <a:pPr lvl="1"/>
            <a:r>
              <a:rPr lang="en-US" dirty="0"/>
              <a:t>this is sometimes called “</a:t>
            </a:r>
            <a:r>
              <a:rPr lang="en-US" dirty="0" err="1"/>
              <a:t>demultiplexing</a:t>
            </a:r>
            <a:r>
              <a:rPr lang="en-US" dirty="0"/>
              <a:t>”.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/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7309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</a:t>
            </a:r>
            <a:r>
              <a:rPr lang="en-US" b="1" dirty="0"/>
              <a:t>Widget&lt;%&gt; </a:t>
            </a:r>
            <a:r>
              <a:rPr lang="en-US" dirty="0"/>
              <a:t>interface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;; A Widget is an object whose class</a:t>
            </a:r>
          </a:p>
          <a:p>
            <a:r>
              <a:rPr lang="en-US" dirty="0"/>
              <a:t>;; implements the Widget&lt;%&gt; interface.</a:t>
            </a:r>
          </a:p>
          <a:p>
            <a:endParaRPr lang="en-US" dirty="0"/>
          </a:p>
          <a:p>
            <a:r>
              <a:rPr lang="en-US" dirty="0"/>
              <a:t>(define Widget&lt;%&gt;</a:t>
            </a:r>
          </a:p>
          <a:p>
            <a:r>
              <a:rPr lang="en-US" dirty="0"/>
              <a:t>  (interface ()</a:t>
            </a:r>
          </a:p>
          <a:p>
            <a:endParaRPr lang="en-US" dirty="0"/>
          </a:p>
          <a:p>
            <a:r>
              <a:rPr lang="en-US" dirty="0"/>
              <a:t>    ; -&gt; Widget</a:t>
            </a:r>
          </a:p>
          <a:p>
            <a:r>
              <a:rPr lang="en-US" dirty="0"/>
              <a:t>    ; GIVEN: no arguments</a:t>
            </a:r>
          </a:p>
          <a:p>
            <a:r>
              <a:rPr lang="en-US" dirty="0"/>
              <a:t>    ; RETURNS: the state of this object</a:t>
            </a:r>
          </a:p>
          <a:p>
            <a:r>
              <a:rPr lang="en-US" dirty="0"/>
              <a:t>    ; that should follow after a tick</a:t>
            </a:r>
          </a:p>
          <a:p>
            <a:endParaRPr lang="en-US" dirty="0"/>
          </a:p>
          <a:p>
            <a:r>
              <a:rPr lang="en-US" dirty="0"/>
              <a:t>    after-tick          </a:t>
            </a:r>
          </a:p>
          <a:p>
            <a:endParaRPr lang="en-US" dirty="0"/>
          </a:p>
          <a:p>
            <a:r>
              <a:rPr lang="en-US" dirty="0"/>
              <a:t>    ; Integer </a:t>
            </a:r>
            <a:r>
              <a:rPr lang="en-US" dirty="0" err="1"/>
              <a:t>Integer</a:t>
            </a:r>
            <a:r>
              <a:rPr lang="en-US" dirty="0"/>
              <a:t> -&gt; Widget</a:t>
            </a:r>
          </a:p>
          <a:p>
            <a:r>
              <a:rPr lang="en-US" dirty="0"/>
              <a:t>    ; GIVEN: a location</a:t>
            </a:r>
          </a:p>
          <a:p>
            <a:r>
              <a:rPr lang="en-US" dirty="0"/>
              <a:t>    ; RETURNS: the state of this object</a:t>
            </a:r>
          </a:p>
          <a:p>
            <a:r>
              <a:rPr lang="en-US" dirty="0"/>
              <a:t>    ; that should follow the specified</a:t>
            </a:r>
          </a:p>
          <a:p>
            <a:r>
              <a:rPr lang="en-US" dirty="0"/>
              <a:t>    ; mouse event at the given location.</a:t>
            </a:r>
          </a:p>
          <a:p>
            <a:endParaRPr lang="en-US" dirty="0"/>
          </a:p>
          <a:p>
            <a:r>
              <a:rPr lang="en-US" dirty="0"/>
              <a:t>    after-button-down</a:t>
            </a:r>
          </a:p>
          <a:p>
            <a:r>
              <a:rPr lang="en-US" dirty="0"/>
              <a:t>    after-button-up</a:t>
            </a:r>
          </a:p>
          <a:p>
            <a:r>
              <a:rPr lang="en-US" dirty="0"/>
              <a:t>    after-drag</a:t>
            </a: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    ; </a:t>
            </a:r>
            <a:r>
              <a:rPr lang="en-US" dirty="0" err="1"/>
              <a:t>KeyEvent</a:t>
            </a:r>
            <a:r>
              <a:rPr lang="en-US" dirty="0"/>
              <a:t> -&gt; Widget</a:t>
            </a:r>
          </a:p>
          <a:p>
            <a:r>
              <a:rPr lang="en-US" dirty="0"/>
              <a:t>    ; GIVEN: a key event </a:t>
            </a:r>
          </a:p>
          <a:p>
            <a:r>
              <a:rPr lang="en-US" dirty="0"/>
              <a:t>    ; RETURNS: the state of this object</a:t>
            </a:r>
          </a:p>
          <a:p>
            <a:r>
              <a:rPr lang="en-US" dirty="0"/>
              <a:t>    ; that should follow after the given</a:t>
            </a:r>
          </a:p>
          <a:p>
            <a:r>
              <a:rPr lang="en-US" dirty="0"/>
              <a:t>    ; key event</a:t>
            </a:r>
          </a:p>
          <a:p>
            <a:endParaRPr lang="en-US" dirty="0"/>
          </a:p>
          <a:p>
            <a:r>
              <a:rPr lang="en-US" dirty="0"/>
              <a:t>    after-key-event     </a:t>
            </a:r>
          </a:p>
          <a:p>
            <a:endParaRPr lang="en-US" dirty="0"/>
          </a:p>
          <a:p>
            <a:r>
              <a:rPr lang="en-US" dirty="0"/>
              <a:t>    ; Scene -&gt; Scene</a:t>
            </a:r>
          </a:p>
          <a:p>
            <a:r>
              <a:rPr lang="en-US" dirty="0"/>
              <a:t>    ; GIVEN: a scene</a:t>
            </a:r>
          </a:p>
          <a:p>
            <a:r>
              <a:rPr lang="en-US" dirty="0"/>
              <a:t>    ; RETURNS: a scene like the given one,</a:t>
            </a:r>
          </a:p>
          <a:p>
            <a:r>
              <a:rPr lang="en-US" dirty="0"/>
              <a:t>    ; but with this object painted on it.</a:t>
            </a:r>
          </a:p>
          <a:p>
            <a:endParaRPr lang="en-US" dirty="0"/>
          </a:p>
          <a:p>
            <a:r>
              <a:rPr lang="en-US" dirty="0"/>
              <a:t>    add-to-scene</a:t>
            </a:r>
          </a:p>
          <a:p>
            <a:r>
              <a:rPr lang="en-US" dirty="0"/>
              <a:t>    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70171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946922" y="1584325"/>
            <a:ext cx="5250155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    ; Integer </a:t>
            </a:r>
            <a:r>
              <a:rPr lang="en-US" b="1" dirty="0" err="1">
                <a:latin typeface="Consolas" panose="020B0609020204030204" pitchFamily="49" charset="0"/>
                <a:cs typeface="Consolas" panose="020B0609020204030204" pitchFamily="49" charset="0"/>
              </a:rPr>
              <a:t>Integer</a:t>
            </a:r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 -&gt; Widget</a:t>
            </a:r>
          </a:p>
          <a:p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    ; GIVEN: a location</a:t>
            </a:r>
          </a:p>
          <a:p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    ; RETURNS: the state of this object</a:t>
            </a:r>
          </a:p>
          <a:p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    ; that should follow the specified</a:t>
            </a:r>
          </a:p>
          <a:p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    ; mouse event at the given location.</a:t>
            </a:r>
          </a:p>
          <a:p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    after-button-down</a:t>
            </a:r>
          </a:p>
          <a:p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    after-button-up</a:t>
            </a:r>
          </a:p>
          <a:p>
            <a:r>
              <a:rPr lang="en-US" b="1" dirty="0">
                <a:latin typeface="Consolas" panose="020B0609020204030204" pitchFamily="49" charset="0"/>
                <a:cs typeface="Consolas" panose="020B0609020204030204" pitchFamily="49" charset="0"/>
              </a:rPr>
              <a:t>    after-drag</a:t>
            </a:r>
          </a:p>
          <a:p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vocabulary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2000" dirty="0"/>
              <a:t>We wrote: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400" dirty="0">
              <a:solidFill>
                <a:srgbClr val="FF0000"/>
              </a:solidFill>
            </a:endParaRPr>
          </a:p>
          <a:p>
            <a:endParaRPr lang="en-US" sz="2400" dirty="0">
              <a:solidFill>
                <a:srgbClr val="FF0000"/>
              </a:solidFill>
            </a:endParaRPr>
          </a:p>
          <a:p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>
                <a:solidFill>
                  <a:srgbClr val="FF0000"/>
                </a:solidFill>
              </a:rPr>
              <a:t>this object </a:t>
            </a:r>
            <a:r>
              <a:rPr lang="en-US" sz="2400" dirty="0"/>
              <a:t>: </a:t>
            </a:r>
            <a:r>
              <a:rPr lang="en-US" sz="2400" b="1" dirty="0"/>
              <a:t>this</a:t>
            </a:r>
            <a:r>
              <a:rPr lang="en-US" sz="2400" dirty="0"/>
              <a:t> always refers to the object that receives the message</a:t>
            </a:r>
          </a:p>
          <a:p>
            <a:r>
              <a:rPr lang="en-US" sz="2400" dirty="0">
                <a:solidFill>
                  <a:srgbClr val="FF0000"/>
                </a:solidFill>
              </a:rPr>
              <a:t>the specified </a:t>
            </a:r>
            <a:r>
              <a:rPr lang="en-US" sz="2400" dirty="0"/>
              <a:t>mouse event: “specified” refers to which of the three functions in this group we are talking about (e.g., after-button-down talks about what should follow a button-down event)</a:t>
            </a:r>
          </a:p>
          <a:p>
            <a:r>
              <a:rPr lang="en-US" sz="2400" dirty="0">
                <a:solidFill>
                  <a:srgbClr val="FF0000"/>
                </a:solidFill>
              </a:rPr>
              <a:t>the given </a:t>
            </a:r>
            <a:r>
              <a:rPr lang="en-US" sz="2400" dirty="0"/>
              <a:t>location: “given” always refers to the arguments of the method call,  e.g. (send </a:t>
            </a:r>
            <a:r>
              <a:rPr lang="en-US" sz="2400" dirty="0" err="1"/>
              <a:t>obj</a:t>
            </a:r>
            <a:r>
              <a:rPr lang="en-US" sz="2400" dirty="0"/>
              <a:t> after-button-down 10 20) refers to a button-down event at (10, 20)</a:t>
            </a:r>
          </a:p>
          <a:p>
            <a:r>
              <a:rPr lang="en-US" sz="2400" dirty="0"/>
              <a:t>We will use this terminology consistently in our purpose statements when referring to different quantities.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7871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look at the code for the world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;; Data Definitions</a:t>
            </a:r>
          </a:p>
          <a:p>
            <a:endParaRPr lang="en-US" dirty="0"/>
          </a:p>
          <a:p>
            <a:r>
              <a:rPr lang="en-US" dirty="0"/>
              <a:t>;; A Time is a </a:t>
            </a:r>
            <a:r>
              <a:rPr lang="en-US" dirty="0" err="1"/>
              <a:t>NonNegative</a:t>
            </a:r>
            <a:r>
              <a:rPr lang="en-US" dirty="0"/>
              <a:t> Integer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(define-</a:t>
            </a:r>
            <a:r>
              <a:rPr lang="en-US" dirty="0" err="1"/>
              <a:t>struct</a:t>
            </a:r>
            <a:r>
              <a:rPr lang="en-US" dirty="0"/>
              <a:t> world (widgets time))</a:t>
            </a:r>
          </a:p>
          <a:p>
            <a:endParaRPr lang="en-US" dirty="0"/>
          </a:p>
          <a:p>
            <a:r>
              <a:rPr lang="en-US" dirty="0"/>
              <a:t>;; A World is a </a:t>
            </a:r>
          </a:p>
          <a:p>
            <a:r>
              <a:rPr lang="en-US" dirty="0"/>
              <a:t>;; (make-world </a:t>
            </a:r>
            <a:r>
              <a:rPr lang="en-US" dirty="0" err="1"/>
              <a:t>ListOfWidget</a:t>
            </a:r>
            <a:r>
              <a:rPr lang="en-US" dirty="0"/>
              <a:t> Time)</a:t>
            </a:r>
          </a:p>
          <a:p>
            <a:endParaRPr lang="en-US" dirty="0"/>
          </a:p>
          <a:p>
            <a:r>
              <a:rPr lang="en-US" dirty="0"/>
              <a:t>;; INTERP: (make-world </a:t>
            </a:r>
            <a:r>
              <a:rPr lang="en-US" dirty="0" err="1"/>
              <a:t>lst</a:t>
            </a:r>
            <a:r>
              <a:rPr lang="en-US" dirty="0"/>
              <a:t> t)</a:t>
            </a:r>
          </a:p>
          <a:p>
            <a:r>
              <a:rPr lang="en-US" dirty="0"/>
              <a:t>;;  represents a world containing</a:t>
            </a:r>
          </a:p>
          <a:p>
            <a:r>
              <a:rPr lang="en-US" dirty="0"/>
              <a:t>;;  the widgets in </a:t>
            </a:r>
            <a:r>
              <a:rPr lang="en-US" dirty="0" err="1"/>
              <a:t>lst</a:t>
            </a:r>
            <a:r>
              <a:rPr lang="en-US" dirty="0"/>
              <a:t> at time t </a:t>
            </a:r>
          </a:p>
          <a:p>
            <a:r>
              <a:rPr lang="en-US" dirty="0"/>
              <a:t>;;  (in ticks).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; run : </a:t>
            </a:r>
            <a:r>
              <a:rPr lang="en-US" dirty="0" err="1"/>
              <a:t>PosReal</a:t>
            </a:r>
            <a:r>
              <a:rPr lang="en-US" dirty="0"/>
              <a:t> -&gt; World</a:t>
            </a:r>
          </a:p>
          <a:p>
            <a:r>
              <a:rPr lang="en-US" dirty="0"/>
              <a:t>; GIVEN: a frame rate, in secs/tick</a:t>
            </a:r>
          </a:p>
          <a:p>
            <a:r>
              <a:rPr lang="en-US" dirty="0"/>
              <a:t>; EFFECT: runs an initial world at</a:t>
            </a:r>
          </a:p>
          <a:p>
            <a:r>
              <a:rPr lang="en-US" dirty="0"/>
              <a:t>; the given frame rate</a:t>
            </a:r>
          </a:p>
          <a:p>
            <a:r>
              <a:rPr lang="en-US" dirty="0"/>
              <a:t>; RETURNS: the final state of the</a:t>
            </a:r>
          </a:p>
          <a:p>
            <a:r>
              <a:rPr lang="en-US" dirty="0"/>
              <a:t>; world</a:t>
            </a:r>
          </a:p>
          <a:p>
            <a:r>
              <a:rPr lang="en-US" dirty="0"/>
              <a:t>; STRATEGY: deliver events to the </a:t>
            </a:r>
          </a:p>
          <a:p>
            <a:r>
              <a:rPr lang="en-US" dirty="0"/>
              <a:t>;  event handler functions</a:t>
            </a:r>
          </a:p>
          <a:p>
            <a:r>
              <a:rPr lang="en-US" dirty="0"/>
              <a:t>(define (run rate)</a:t>
            </a:r>
          </a:p>
          <a:p>
            <a:r>
              <a:rPr lang="en-US" dirty="0"/>
              <a:t>  (big-bang (initial-world)</a:t>
            </a:r>
          </a:p>
          <a:p>
            <a:r>
              <a:rPr lang="en-US" dirty="0"/>
              <a:t>    (on-tick world-after-tick rate)</a:t>
            </a:r>
          </a:p>
          <a:p>
            <a:r>
              <a:rPr lang="en-US" dirty="0"/>
              <a:t>    (on-draw world-to-scene)</a:t>
            </a:r>
          </a:p>
          <a:p>
            <a:r>
              <a:rPr lang="en-US" dirty="0"/>
              <a:t>    (on-key  world-after-key-event)</a:t>
            </a:r>
          </a:p>
          <a:p>
            <a:r>
              <a:rPr lang="en-US" dirty="0"/>
              <a:t>    (on-mouse </a:t>
            </a:r>
          </a:p>
          <a:p>
            <a:r>
              <a:rPr lang="en-US" dirty="0"/>
              <a:t>      world-after-mouse-event)))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13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495800" y="5114348"/>
            <a:ext cx="3600450" cy="160712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Nothing exciting here.  We put a time component in the world to illustrate that the world might have more things in it than just the list of widgets.</a:t>
            </a:r>
          </a:p>
        </p:txBody>
      </p:sp>
    </p:spTree>
    <p:extLst>
      <p:ext uri="{BB962C8B-B14F-4D97-AF65-F5344CB8AC3E}">
        <p14:creationId xmlns:p14="http://schemas.microsoft.com/office/powerpoint/2010/main" val="18930185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world-after-tick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;; world-after-tick : </a:t>
            </a:r>
            <a:r>
              <a:rPr lang="en-US" dirty="0" err="1"/>
              <a:t>WorldState</a:t>
            </a:r>
            <a:r>
              <a:rPr lang="en-US" dirty="0"/>
              <a:t> -&gt; World</a:t>
            </a:r>
          </a:p>
          <a:p>
            <a:r>
              <a:rPr lang="en-US" dirty="0"/>
              <a:t>;; Use HOF map on the Widgets in w</a:t>
            </a:r>
          </a:p>
          <a:p>
            <a:r>
              <a:rPr lang="en-US" dirty="0"/>
              <a:t>(define (world-after-tick w)</a:t>
            </a:r>
          </a:p>
          <a:p>
            <a:r>
              <a:rPr lang="en-US" dirty="0"/>
              <a:t>  (let ((</a:t>
            </a:r>
            <a:r>
              <a:rPr lang="en-US" dirty="0" err="1"/>
              <a:t>objs</a:t>
            </a:r>
            <a:r>
              <a:rPr lang="en-US" dirty="0"/>
              <a:t> (world-widgets w))</a:t>
            </a:r>
          </a:p>
          <a:p>
            <a:r>
              <a:rPr lang="en-US" dirty="0"/>
              <a:t>        (t (world-time w)))</a:t>
            </a:r>
          </a:p>
          <a:p>
            <a:r>
              <a:rPr lang="en-US" dirty="0"/>
              <a:t>    (make-world</a:t>
            </a:r>
          </a:p>
          <a:p>
            <a:r>
              <a:rPr lang="en-US" dirty="0"/>
              <a:t>      (map</a:t>
            </a:r>
          </a:p>
          <a:p>
            <a:r>
              <a:rPr lang="en-US" dirty="0"/>
              <a:t>        (lambda (</a:t>
            </a:r>
            <a:r>
              <a:rPr lang="en-US" dirty="0" err="1"/>
              <a:t>obj</a:t>
            </a:r>
            <a:r>
              <a:rPr lang="en-US" dirty="0"/>
              <a:t>) </a:t>
            </a:r>
          </a:p>
          <a:p>
            <a:r>
              <a:rPr lang="en-US" dirty="0"/>
              <a:t>          (send </a:t>
            </a:r>
            <a:r>
              <a:rPr lang="en-US" dirty="0" err="1"/>
              <a:t>obj</a:t>
            </a:r>
            <a:r>
              <a:rPr lang="en-US" dirty="0"/>
              <a:t> after-tick))</a:t>
            </a:r>
          </a:p>
          <a:p>
            <a:r>
              <a:rPr lang="en-US" dirty="0"/>
              <a:t>        </a:t>
            </a:r>
            <a:r>
              <a:rPr lang="en-US" dirty="0" err="1"/>
              <a:t>objs</a:t>
            </a:r>
            <a:r>
              <a:rPr lang="en-US" dirty="0"/>
              <a:t>)</a:t>
            </a:r>
          </a:p>
          <a:p>
            <a:r>
              <a:rPr lang="en-US" dirty="0"/>
              <a:t>      (+ 1 t))))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14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231835" y="3340099"/>
            <a:ext cx="2787926" cy="234508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On a tick, the world sends an </a:t>
            </a:r>
            <a:r>
              <a:rPr lang="en-US" b="1" dirty="0">
                <a:solidFill>
                  <a:schemeClr val="tx1"/>
                </a:solidFill>
              </a:rPr>
              <a:t>after-tick</a:t>
            </a:r>
            <a:r>
              <a:rPr lang="en-US" dirty="0">
                <a:solidFill>
                  <a:schemeClr val="tx1"/>
                </a:solidFill>
              </a:rPr>
              <a:t> message to each of the widgets, and assembles the results with </a:t>
            </a:r>
            <a:r>
              <a:rPr lang="en-US" b="1" dirty="0">
                <a:solidFill>
                  <a:schemeClr val="tx1"/>
                </a:solidFill>
              </a:rPr>
              <a:t>map</a:t>
            </a:r>
            <a:r>
              <a:rPr lang="en-US" dirty="0">
                <a:solidFill>
                  <a:schemeClr val="tx1"/>
                </a:solidFill>
              </a:rPr>
              <a:t> to get the new list of widgets.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It also increments its timer.</a:t>
            </a:r>
          </a:p>
        </p:txBody>
      </p:sp>
      <p:sp>
        <p:nvSpPr>
          <p:cNvPr id="9" name="Rectangle 8"/>
          <p:cNvSpPr/>
          <p:nvPr/>
        </p:nvSpPr>
        <p:spPr>
          <a:xfrm>
            <a:off x="357809" y="4143029"/>
            <a:ext cx="1520687" cy="137318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 used </a:t>
            </a:r>
            <a:r>
              <a:rPr lang="en-US" b="1" dirty="0">
                <a:solidFill>
                  <a:schemeClr val="tx1"/>
                </a:solidFill>
              </a:rPr>
              <a:t>let</a:t>
            </a:r>
            <a:r>
              <a:rPr lang="en-US" dirty="0">
                <a:solidFill>
                  <a:schemeClr val="tx1"/>
                </a:solidFill>
              </a:rPr>
              <a:t> instead of </a:t>
            </a:r>
            <a:r>
              <a:rPr lang="en-US" b="1" dirty="0">
                <a:solidFill>
                  <a:schemeClr val="tx1"/>
                </a:solidFill>
              </a:rPr>
              <a:t>local</a:t>
            </a:r>
            <a:r>
              <a:rPr lang="en-US" dirty="0">
                <a:solidFill>
                  <a:schemeClr val="tx1"/>
                </a:solidFill>
              </a:rPr>
              <a:t>. You can use either one.</a:t>
            </a:r>
          </a:p>
        </p:txBody>
      </p:sp>
      <p:cxnSp>
        <p:nvCxnSpPr>
          <p:cNvPr id="11" name="Straight Arrow Connector 10"/>
          <p:cNvCxnSpPr>
            <a:stCxn id="9" idx="0"/>
          </p:cNvCxnSpPr>
          <p:nvPr/>
        </p:nvCxnSpPr>
        <p:spPr>
          <a:xfrm flipV="1">
            <a:off x="1118153" y="3101009"/>
            <a:ext cx="94421" cy="104202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31701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world-to-scene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400" dirty="0"/>
              <a:t>;; world-to-scene : World -&gt; Scene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;; Use HOF </a:t>
            </a:r>
            <a:r>
              <a:rPr lang="en-US" sz="2400" dirty="0" err="1"/>
              <a:t>foldr</a:t>
            </a:r>
            <a:r>
              <a:rPr lang="en-US" sz="2400" dirty="0"/>
              <a:t> on the Widgets in w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(define (world-to-scene w)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 (</a:t>
            </a:r>
            <a:r>
              <a:rPr lang="en-US" sz="2400" dirty="0" err="1"/>
              <a:t>foldr</a:t>
            </a:r>
            <a:endParaRPr lang="en-US" sz="2400" dirty="0"/>
          </a:p>
          <a:p>
            <a:pPr>
              <a:spcBef>
                <a:spcPts val="0"/>
              </a:spcBef>
            </a:pPr>
            <a:r>
              <a:rPr lang="en-US" sz="2400" dirty="0"/>
              <a:t>    ;; Widget Scene -&gt; Scene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   (lambda (</a:t>
            </a:r>
            <a:r>
              <a:rPr lang="en-US" sz="2400" dirty="0" err="1"/>
              <a:t>obj</a:t>
            </a:r>
            <a:r>
              <a:rPr lang="en-US" sz="2400" dirty="0"/>
              <a:t> scene)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     (send </a:t>
            </a:r>
            <a:r>
              <a:rPr lang="en-US" sz="2400" dirty="0" err="1"/>
              <a:t>obj</a:t>
            </a:r>
            <a:r>
              <a:rPr lang="en-US" sz="2400" dirty="0"/>
              <a:t> add-to-scene scene))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   EMPTY-CANVAS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   (world-widgets w)))</a:t>
            </a:r>
          </a:p>
          <a:p>
            <a:pPr>
              <a:spcBef>
                <a:spcPts val="0"/>
              </a:spcBef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15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626066" y="5201444"/>
            <a:ext cx="4200525" cy="8451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world-to-scene</a:t>
            </a:r>
            <a:r>
              <a:rPr lang="en-US" dirty="0">
                <a:solidFill>
                  <a:schemeClr val="tx1"/>
                </a:solidFill>
              </a:rPr>
              <a:t> is similar, except it does a </a:t>
            </a:r>
            <a:r>
              <a:rPr lang="en-US" b="1" dirty="0" err="1">
                <a:solidFill>
                  <a:schemeClr val="tx1"/>
                </a:solidFill>
              </a:rPr>
              <a:t>foldr</a:t>
            </a:r>
            <a:r>
              <a:rPr lang="en-US" dirty="0">
                <a:solidFill>
                  <a:schemeClr val="tx1"/>
                </a:solidFill>
              </a:rPr>
              <a:t> to assemble the scene.</a:t>
            </a:r>
          </a:p>
        </p:txBody>
      </p:sp>
    </p:spTree>
    <p:extLst>
      <p:ext uri="{BB962C8B-B14F-4D97-AF65-F5344CB8AC3E}">
        <p14:creationId xmlns:p14="http://schemas.microsoft.com/office/powerpoint/2010/main" val="20400928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world-after-mouse-event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;; world-after-mouse-event </a:t>
            </a:r>
          </a:p>
          <a:p>
            <a:r>
              <a:rPr lang="en-US" dirty="0"/>
              <a:t>;;  : World Nat </a:t>
            </a:r>
            <a:r>
              <a:rPr lang="en-US" dirty="0" err="1"/>
              <a:t>Nat</a:t>
            </a:r>
            <a:r>
              <a:rPr lang="en-US" dirty="0"/>
              <a:t> </a:t>
            </a:r>
            <a:r>
              <a:rPr lang="en-US" dirty="0" err="1"/>
              <a:t>MouseEvent</a:t>
            </a:r>
            <a:r>
              <a:rPr lang="en-US" dirty="0"/>
              <a:t> -&gt; World</a:t>
            </a:r>
          </a:p>
          <a:p>
            <a:r>
              <a:rPr lang="en-US" dirty="0"/>
              <a:t>;; STRATGY: Cases on </a:t>
            </a:r>
            <a:r>
              <a:rPr lang="en-US" dirty="0" err="1"/>
              <a:t>mev</a:t>
            </a:r>
            <a:endParaRPr lang="en-US" dirty="0"/>
          </a:p>
          <a:p>
            <a:r>
              <a:rPr lang="en-US" dirty="0"/>
              <a:t>(define (world-after-mouse-event w mx my </a:t>
            </a:r>
            <a:r>
              <a:rPr lang="en-US" dirty="0" err="1"/>
              <a:t>mev</a:t>
            </a:r>
            <a:r>
              <a:rPr lang="en-US" dirty="0"/>
              <a:t>)</a:t>
            </a:r>
          </a:p>
          <a:p>
            <a:r>
              <a:rPr lang="en-US" dirty="0"/>
              <a:t>  (cond</a:t>
            </a:r>
          </a:p>
          <a:p>
            <a:r>
              <a:rPr lang="en-US" dirty="0"/>
              <a:t>    [(mouse=? </a:t>
            </a:r>
            <a:r>
              <a:rPr lang="en-US" dirty="0" err="1"/>
              <a:t>mev</a:t>
            </a:r>
            <a:r>
              <a:rPr lang="en-US" dirty="0"/>
              <a:t> "button-down")</a:t>
            </a:r>
          </a:p>
          <a:p>
            <a:r>
              <a:rPr lang="en-US" dirty="0"/>
              <a:t>     (world-after-button-down w mx my)]</a:t>
            </a:r>
          </a:p>
          <a:p>
            <a:r>
              <a:rPr lang="en-US" dirty="0"/>
              <a:t>    [(mouse=? </a:t>
            </a:r>
            <a:r>
              <a:rPr lang="en-US" dirty="0" err="1"/>
              <a:t>mev</a:t>
            </a:r>
            <a:r>
              <a:rPr lang="en-US" dirty="0"/>
              <a:t> "drag")</a:t>
            </a:r>
          </a:p>
          <a:p>
            <a:r>
              <a:rPr lang="en-US" dirty="0"/>
              <a:t>     (world-after-drag w mx my)]</a:t>
            </a:r>
          </a:p>
          <a:p>
            <a:r>
              <a:rPr lang="en-US" dirty="0"/>
              <a:t>    [(mouse=? </a:t>
            </a:r>
            <a:r>
              <a:rPr lang="en-US" dirty="0" err="1"/>
              <a:t>mev</a:t>
            </a:r>
            <a:r>
              <a:rPr lang="en-US" dirty="0"/>
              <a:t> "button-up")</a:t>
            </a:r>
          </a:p>
          <a:p>
            <a:r>
              <a:rPr lang="en-US" dirty="0"/>
              <a:t>     (world-after-button-up w mx my)]</a:t>
            </a:r>
          </a:p>
          <a:p>
            <a:r>
              <a:rPr lang="en-US" dirty="0"/>
              <a:t>    [else w]))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16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4176712" y="5294312"/>
            <a:ext cx="3995738" cy="14351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world-after-mouse-event</a:t>
            </a:r>
            <a:r>
              <a:rPr lang="en-US" dirty="0">
                <a:solidFill>
                  <a:schemeClr val="tx1"/>
                </a:solidFill>
              </a:rPr>
              <a:t> decides which mouse event it is looking at, and calls the appropriate specialized function.  See how we follow the data definitions!</a:t>
            </a:r>
          </a:p>
        </p:txBody>
      </p:sp>
    </p:spTree>
    <p:extLst>
      <p:ext uri="{BB962C8B-B14F-4D97-AF65-F5344CB8AC3E}">
        <p14:creationId xmlns:p14="http://schemas.microsoft.com/office/powerpoint/2010/main" val="14998936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world-after-button-down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2400" dirty="0"/>
              <a:t>; World Nat </a:t>
            </a:r>
            <a:r>
              <a:rPr lang="en-US" sz="2400" dirty="0" err="1"/>
              <a:t>Nat</a:t>
            </a:r>
            <a:r>
              <a:rPr lang="en-US" sz="2400" dirty="0"/>
              <a:t> -&gt; World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; STRATEGY: Use HOF map on the widgets in w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(define (world-after-button-down w mx my)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 (let ((</a:t>
            </a:r>
            <a:r>
              <a:rPr lang="en-US" sz="2400" dirty="0" err="1"/>
              <a:t>objs</a:t>
            </a:r>
            <a:r>
              <a:rPr lang="en-US" sz="2400" dirty="0"/>
              <a:t> (world-widgets w))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       (t (world-time w)))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   (make-world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     (map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       (lambda (</a:t>
            </a:r>
            <a:r>
              <a:rPr lang="en-US" sz="2400" dirty="0" err="1"/>
              <a:t>obj</a:t>
            </a:r>
            <a:r>
              <a:rPr lang="en-US" sz="2400" dirty="0"/>
              <a:t>) 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        (send </a:t>
            </a:r>
            <a:r>
              <a:rPr lang="en-US" sz="2400" dirty="0" err="1"/>
              <a:t>obj</a:t>
            </a:r>
            <a:r>
              <a:rPr lang="en-US" sz="2400" dirty="0"/>
              <a:t> after-button-down mx my))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       </a:t>
            </a:r>
            <a:r>
              <a:rPr lang="en-US" sz="2400" dirty="0" err="1"/>
              <a:t>objs</a:t>
            </a:r>
            <a:r>
              <a:rPr lang="en-US" sz="2400" dirty="0"/>
              <a:t>)</a:t>
            </a:r>
          </a:p>
          <a:p>
            <a:pPr>
              <a:spcBef>
                <a:spcPts val="0"/>
              </a:spcBef>
            </a:pPr>
            <a:r>
              <a:rPr lang="en-US" sz="2400" dirty="0"/>
              <a:t>      t)))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17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900359" y="5303837"/>
            <a:ext cx="4200525" cy="12350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world-after-button-down</a:t>
            </a:r>
            <a:r>
              <a:rPr lang="en-US" dirty="0">
                <a:solidFill>
                  <a:schemeClr val="tx1"/>
                </a:solidFill>
              </a:rPr>
              <a:t> follows the pattern of </a:t>
            </a:r>
            <a:r>
              <a:rPr lang="en-US" b="1" dirty="0">
                <a:solidFill>
                  <a:schemeClr val="tx1"/>
                </a:solidFill>
              </a:rPr>
              <a:t>world-after-tick</a:t>
            </a:r>
            <a:r>
              <a:rPr lang="en-US" dirty="0">
                <a:solidFill>
                  <a:schemeClr val="tx1"/>
                </a:solidFill>
              </a:rPr>
              <a:t>.</a:t>
            </a:r>
          </a:p>
          <a:p>
            <a:r>
              <a:rPr lang="en-US" b="1" dirty="0">
                <a:solidFill>
                  <a:schemeClr val="tx1"/>
                </a:solidFill>
              </a:rPr>
              <a:t>world-after-button-up</a:t>
            </a:r>
            <a:r>
              <a:rPr lang="en-US" dirty="0">
                <a:solidFill>
                  <a:schemeClr val="tx1"/>
                </a:solidFill>
              </a:rPr>
              <a:t> and </a:t>
            </a:r>
            <a:r>
              <a:rPr lang="en-US" b="1" dirty="0">
                <a:solidFill>
                  <a:schemeClr val="tx1"/>
                </a:solidFill>
              </a:rPr>
              <a:t>world-after-drag</a:t>
            </a:r>
            <a:r>
              <a:rPr lang="en-US" dirty="0">
                <a:solidFill>
                  <a:schemeClr val="tx1"/>
                </a:solidFill>
              </a:rPr>
              <a:t> are similar.</a:t>
            </a:r>
          </a:p>
        </p:txBody>
      </p:sp>
    </p:spTree>
    <p:extLst>
      <p:ext uri="{BB962C8B-B14F-4D97-AF65-F5344CB8AC3E}">
        <p14:creationId xmlns:p14="http://schemas.microsoft.com/office/powerpoint/2010/main" val="15113379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world-after-key-event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1200" dirty="0"/>
              <a:t>;; world-after-key-event : World </a:t>
            </a:r>
            <a:r>
              <a:rPr lang="en-US" sz="1200" dirty="0" err="1"/>
              <a:t>KeyEvent</a:t>
            </a:r>
            <a:r>
              <a:rPr lang="en-US" sz="1200" dirty="0"/>
              <a:t> -&gt; World</a:t>
            </a:r>
          </a:p>
          <a:p>
            <a:pPr>
              <a:spcBef>
                <a:spcPts val="0"/>
              </a:spcBef>
            </a:pPr>
            <a:r>
              <a:rPr lang="en-US" sz="1200" dirty="0"/>
              <a:t>;; STRATEGY: Cases on </a:t>
            </a:r>
            <a:r>
              <a:rPr lang="en-US" sz="1200" dirty="0" err="1"/>
              <a:t>kev</a:t>
            </a:r>
            <a:endParaRPr lang="en-US" sz="1200" dirty="0"/>
          </a:p>
          <a:p>
            <a:pPr>
              <a:spcBef>
                <a:spcPts val="0"/>
              </a:spcBef>
            </a:pPr>
            <a:r>
              <a:rPr lang="en-US" sz="1200" dirty="0"/>
              <a:t>;; "b" and "h" create new bomb and new helicopter;</a:t>
            </a:r>
          </a:p>
          <a:p>
            <a:pPr>
              <a:spcBef>
                <a:spcPts val="0"/>
              </a:spcBef>
            </a:pPr>
            <a:r>
              <a:rPr lang="en-US" sz="1200" dirty="0"/>
              <a:t>;; other keystrokes are passed on to the widgets in the world.</a:t>
            </a:r>
          </a:p>
          <a:p>
            <a:pPr>
              <a:spcBef>
                <a:spcPts val="0"/>
              </a:spcBef>
            </a:pPr>
            <a:endParaRPr lang="en-US" sz="1200" dirty="0"/>
          </a:p>
          <a:p>
            <a:pPr>
              <a:spcBef>
                <a:spcPts val="0"/>
              </a:spcBef>
            </a:pPr>
            <a:r>
              <a:rPr lang="en-US" sz="1200" dirty="0"/>
              <a:t>(define (world-after-key-event w </a:t>
            </a:r>
            <a:r>
              <a:rPr lang="en-US" sz="1200" dirty="0" err="1"/>
              <a:t>kev</a:t>
            </a:r>
            <a:r>
              <a:rPr lang="en-US" sz="1200" dirty="0"/>
              <a:t>)</a:t>
            </a:r>
          </a:p>
          <a:p>
            <a:pPr>
              <a:spcBef>
                <a:spcPts val="0"/>
              </a:spcBef>
            </a:pPr>
            <a:r>
              <a:rPr lang="en-US" sz="1200" dirty="0"/>
              <a:t>  (let ((</a:t>
            </a:r>
            <a:r>
              <a:rPr lang="en-US" sz="1200" dirty="0" err="1"/>
              <a:t>objs</a:t>
            </a:r>
            <a:r>
              <a:rPr lang="en-US" sz="1200" dirty="0"/>
              <a:t> (world-widgets w))</a:t>
            </a:r>
          </a:p>
          <a:p>
            <a:pPr>
              <a:spcBef>
                <a:spcPts val="0"/>
              </a:spcBef>
            </a:pPr>
            <a:r>
              <a:rPr lang="en-US" sz="1200" dirty="0"/>
              <a:t>        (t (world-time w)))</a:t>
            </a:r>
          </a:p>
          <a:p>
            <a:pPr>
              <a:spcBef>
                <a:spcPts val="0"/>
              </a:spcBef>
            </a:pPr>
            <a:r>
              <a:rPr lang="en-US" sz="1200" dirty="0"/>
              <a:t>    (cond</a:t>
            </a:r>
          </a:p>
          <a:p>
            <a:pPr>
              <a:spcBef>
                <a:spcPts val="0"/>
              </a:spcBef>
            </a:pPr>
            <a:r>
              <a:rPr lang="en-US" sz="1200" dirty="0"/>
              <a:t>      [(key=? </a:t>
            </a:r>
            <a:r>
              <a:rPr lang="en-US" sz="1200" dirty="0" err="1"/>
              <a:t>kev</a:t>
            </a:r>
            <a:r>
              <a:rPr lang="en-US" sz="1200" dirty="0"/>
              <a:t> NEW-BOMB-EVENT)</a:t>
            </a:r>
          </a:p>
          <a:p>
            <a:pPr>
              <a:spcBef>
                <a:spcPts val="0"/>
              </a:spcBef>
            </a:pPr>
            <a:r>
              <a:rPr lang="en-US" sz="1200" dirty="0"/>
              <a:t>       (make-world</a:t>
            </a:r>
          </a:p>
          <a:p>
            <a:pPr>
              <a:spcBef>
                <a:spcPts val="0"/>
              </a:spcBef>
            </a:pPr>
            <a:r>
              <a:rPr lang="en-US" sz="1200" dirty="0"/>
              <a:t>        (cons (new-bomb t) </a:t>
            </a:r>
            <a:r>
              <a:rPr lang="en-US" sz="1200" dirty="0" err="1"/>
              <a:t>objs</a:t>
            </a:r>
            <a:r>
              <a:rPr lang="en-US" sz="1200" dirty="0"/>
              <a:t>)</a:t>
            </a:r>
          </a:p>
          <a:p>
            <a:pPr>
              <a:spcBef>
                <a:spcPts val="0"/>
              </a:spcBef>
            </a:pPr>
            <a:r>
              <a:rPr lang="en-US" sz="1200" dirty="0"/>
              <a:t>        t)]</a:t>
            </a:r>
          </a:p>
          <a:p>
            <a:pPr>
              <a:spcBef>
                <a:spcPts val="0"/>
              </a:spcBef>
            </a:pPr>
            <a:r>
              <a:rPr lang="en-US" sz="1200" dirty="0"/>
              <a:t>      [(key=? </a:t>
            </a:r>
            <a:r>
              <a:rPr lang="en-US" sz="1200" dirty="0" err="1"/>
              <a:t>kev</a:t>
            </a:r>
            <a:r>
              <a:rPr lang="en-US" sz="1200" dirty="0"/>
              <a:t> NEW-HELI-EVENT)</a:t>
            </a:r>
          </a:p>
          <a:p>
            <a:pPr>
              <a:spcBef>
                <a:spcPts val="0"/>
              </a:spcBef>
            </a:pPr>
            <a:r>
              <a:rPr lang="en-US" sz="1200" dirty="0"/>
              <a:t>       (make-world</a:t>
            </a:r>
          </a:p>
          <a:p>
            <a:pPr>
              <a:spcBef>
                <a:spcPts val="0"/>
              </a:spcBef>
            </a:pPr>
            <a:r>
              <a:rPr lang="en-US" sz="1200" dirty="0"/>
              <a:t>        (cons (new-</a:t>
            </a:r>
            <a:r>
              <a:rPr lang="en-US" sz="1200" dirty="0" err="1"/>
              <a:t>heli</a:t>
            </a:r>
            <a:r>
              <a:rPr lang="en-US" sz="1200" dirty="0"/>
              <a:t>) </a:t>
            </a:r>
            <a:r>
              <a:rPr lang="en-US" sz="1200" dirty="0" err="1"/>
              <a:t>objs</a:t>
            </a:r>
            <a:r>
              <a:rPr lang="en-US" sz="1200" dirty="0"/>
              <a:t>)</a:t>
            </a:r>
          </a:p>
          <a:p>
            <a:pPr>
              <a:spcBef>
                <a:spcPts val="0"/>
              </a:spcBef>
            </a:pPr>
            <a:r>
              <a:rPr lang="en-US" sz="1200" dirty="0"/>
              <a:t>        t)]</a:t>
            </a:r>
          </a:p>
          <a:p>
            <a:pPr>
              <a:spcBef>
                <a:spcPts val="0"/>
              </a:spcBef>
            </a:pPr>
            <a:r>
              <a:rPr lang="en-US" sz="1200" dirty="0"/>
              <a:t>      [else</a:t>
            </a:r>
          </a:p>
          <a:p>
            <a:pPr>
              <a:spcBef>
                <a:spcPts val="0"/>
              </a:spcBef>
            </a:pPr>
            <a:r>
              <a:rPr lang="en-US" sz="1200" dirty="0"/>
              <a:t>       (make-world</a:t>
            </a:r>
          </a:p>
          <a:p>
            <a:pPr>
              <a:spcBef>
                <a:spcPts val="0"/>
              </a:spcBef>
            </a:pPr>
            <a:r>
              <a:rPr lang="en-US" sz="1200" dirty="0"/>
              <a:t>        (map</a:t>
            </a:r>
          </a:p>
          <a:p>
            <a:pPr>
              <a:spcBef>
                <a:spcPts val="0"/>
              </a:spcBef>
            </a:pPr>
            <a:r>
              <a:rPr lang="en-US" sz="1200" dirty="0"/>
              <a:t>         (lambda (</a:t>
            </a:r>
            <a:r>
              <a:rPr lang="en-US" sz="1200" dirty="0" err="1"/>
              <a:t>obj</a:t>
            </a:r>
            <a:r>
              <a:rPr lang="en-US" sz="1200" dirty="0"/>
              <a:t>) (send </a:t>
            </a:r>
            <a:r>
              <a:rPr lang="en-US" sz="1200" dirty="0" err="1"/>
              <a:t>obj</a:t>
            </a:r>
            <a:r>
              <a:rPr lang="en-US" sz="1200" dirty="0"/>
              <a:t> after-key-event </a:t>
            </a:r>
            <a:r>
              <a:rPr lang="en-US" sz="1200" dirty="0" err="1"/>
              <a:t>kev</a:t>
            </a:r>
            <a:r>
              <a:rPr lang="en-US" sz="1200" dirty="0"/>
              <a:t>))</a:t>
            </a:r>
          </a:p>
          <a:p>
            <a:pPr>
              <a:spcBef>
                <a:spcPts val="0"/>
              </a:spcBef>
            </a:pPr>
            <a:r>
              <a:rPr lang="en-US" sz="1200" dirty="0"/>
              <a:t>         (world-widgets w))</a:t>
            </a:r>
          </a:p>
          <a:p>
            <a:pPr>
              <a:spcBef>
                <a:spcPts val="0"/>
              </a:spcBef>
            </a:pPr>
            <a:r>
              <a:rPr lang="en-US" sz="1200" dirty="0"/>
              <a:t>        t)])))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18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5386388" y="3057525"/>
            <a:ext cx="2786062" cy="27831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b="1" dirty="0">
                <a:solidFill>
                  <a:schemeClr val="tx1"/>
                </a:solidFill>
              </a:rPr>
              <a:t>world-after-key-event</a:t>
            </a:r>
            <a:r>
              <a:rPr lang="en-US" dirty="0">
                <a:solidFill>
                  <a:schemeClr val="tx1"/>
                </a:solidFill>
              </a:rPr>
              <a:t> responds to “b” and “h” itself to add new widgets to the world.  Other key events are passed to the widgets.  In the next module, we'll consider a somewhat nicer architecture.</a:t>
            </a:r>
          </a:p>
        </p:txBody>
      </p:sp>
    </p:spTree>
    <p:extLst>
      <p:ext uri="{BB962C8B-B14F-4D97-AF65-F5344CB8AC3E}">
        <p14:creationId xmlns:p14="http://schemas.microsoft.com/office/powerpoint/2010/main" val="25898330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we’ll build some widgets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have two classes of widgets:  Bombs and Helicopters</a:t>
            </a:r>
          </a:p>
          <a:p>
            <a:r>
              <a:rPr lang="en-US" dirty="0"/>
              <a:t>Bombs drop from the top of the screen.  They are not </a:t>
            </a:r>
            <a:r>
              <a:rPr lang="en-US" dirty="0" err="1"/>
              <a:t>draggable</a:t>
            </a:r>
            <a:r>
              <a:rPr lang="en-US" dirty="0"/>
              <a:t>.</a:t>
            </a:r>
          </a:p>
          <a:p>
            <a:r>
              <a:rPr lang="en-US" dirty="0"/>
              <a:t>Helicopters rise from the bottom of the screen. They are selectable and </a:t>
            </a:r>
            <a:r>
              <a:rPr lang="en-US" dirty="0" err="1"/>
              <a:t>draggable</a:t>
            </a:r>
            <a:r>
              <a:rPr lang="en-US" dirty="0"/>
              <a:t>, like the rectangles in our screensavers.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639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Goals of this lesson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Use the idea of an interface to write a small  interactive system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We’ll start with Bomb%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1000" dirty="0"/>
              <a:t>;; Bombs start near the top of the screen.  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;; They just fall.</a:t>
            </a:r>
          </a:p>
          <a:p>
            <a:pPr>
              <a:spcBef>
                <a:spcPts val="0"/>
              </a:spcBef>
            </a:pPr>
            <a:endParaRPr lang="en-US" sz="1000" dirty="0"/>
          </a:p>
          <a:p>
            <a:pPr>
              <a:spcBef>
                <a:spcPts val="0"/>
              </a:spcBef>
            </a:pPr>
            <a:r>
              <a:rPr lang="en-US" sz="1000" dirty="0"/>
              <a:t>;; Constructor template for Bomb%: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;; (new Bomb% [x Integer][y Integer])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;; Interpretation: An object of class Bomb% represents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;; a bomb.</a:t>
            </a:r>
          </a:p>
          <a:p>
            <a:pPr>
              <a:spcBef>
                <a:spcPts val="0"/>
              </a:spcBef>
            </a:pPr>
            <a:endParaRPr lang="en-US" sz="1000" dirty="0"/>
          </a:p>
          <a:p>
            <a:pPr>
              <a:spcBef>
                <a:spcPts val="0"/>
              </a:spcBef>
            </a:pPr>
            <a:r>
              <a:rPr lang="en-US" sz="1000" dirty="0"/>
              <a:t>;; make-bomb : Time -&gt; </a:t>
            </a:r>
            <a:r>
              <a:rPr lang="en-US" sz="1000" dirty="0">
                <a:solidFill>
                  <a:srgbClr val="FF0000"/>
                </a:solidFill>
              </a:rPr>
              <a:t>Widget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;; GIVEN: A time t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;; RETURNS: a new object of class Bomb% near the top of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;; the screen. The time argument is ignored.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(define (new-bomb t)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(new Bomb% [x BOMB-INITIAL-X][y BOMB-INITIAL-Y]))</a:t>
            </a:r>
          </a:p>
          <a:p>
            <a:pPr>
              <a:spcBef>
                <a:spcPts val="0"/>
              </a:spcBef>
            </a:pPr>
            <a:endParaRPr lang="en-US" sz="1000" dirty="0"/>
          </a:p>
          <a:p>
            <a:pPr>
              <a:spcBef>
                <a:spcPts val="0"/>
              </a:spcBef>
            </a:pPr>
            <a:r>
              <a:rPr lang="en-US" sz="1000" dirty="0"/>
              <a:t>(define Bomb%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(class* object% (Widget&lt;%&gt;)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(</a:t>
            </a:r>
            <a:r>
              <a:rPr lang="en-US" sz="1000" dirty="0" err="1"/>
              <a:t>init</a:t>
            </a:r>
            <a:r>
              <a:rPr lang="en-US" sz="1000" dirty="0"/>
              <a:t>-field x y)  ; the bomb's x and y position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;; private data for objects of this class.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;; these can depend on the </a:t>
            </a:r>
            <a:r>
              <a:rPr lang="en-US" sz="1000" dirty="0" err="1"/>
              <a:t>init</a:t>
            </a:r>
            <a:r>
              <a:rPr lang="en-US" sz="1000" dirty="0"/>
              <a:t>-fields.</a:t>
            </a:r>
          </a:p>
          <a:p>
            <a:pPr>
              <a:spcBef>
                <a:spcPts val="0"/>
              </a:spcBef>
            </a:pPr>
            <a:endParaRPr lang="en-US" sz="1000" dirty="0"/>
          </a:p>
          <a:p>
            <a:pPr>
              <a:spcBef>
                <a:spcPts val="0"/>
              </a:spcBef>
            </a:pPr>
            <a:r>
              <a:rPr lang="en-US" sz="1000" dirty="0"/>
              <a:t>    ;; image for displaying the bomb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(field [BOMB-IMG (circle 10 "solid" "red")])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;; the bomb's speed, in pixels/tick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(field [BOMB-SPEED 8])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(super-new)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    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1000" dirty="0"/>
              <a:t>    ;; after-tick : -&gt; </a:t>
            </a:r>
            <a:r>
              <a:rPr lang="en-US" sz="1000" dirty="0">
                <a:solidFill>
                  <a:srgbClr val="FF0000"/>
                </a:solidFill>
              </a:rPr>
              <a:t>Widget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;; RETURNS: A bomb like this one, but as it should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;; be after a tick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;; DETAILS: the bomb moves vertically by BOMB-SPEED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(define/public (after-tick)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  (new Bomb% [x x][y (+ y BOMB-SPEED)]))</a:t>
            </a:r>
          </a:p>
          <a:p>
            <a:pPr>
              <a:spcBef>
                <a:spcPts val="0"/>
              </a:spcBef>
            </a:pPr>
            <a:endParaRPr lang="en-US" sz="1000" dirty="0"/>
          </a:p>
          <a:p>
            <a:pPr>
              <a:spcBef>
                <a:spcPts val="0"/>
              </a:spcBef>
            </a:pPr>
            <a:r>
              <a:rPr lang="en-US" sz="1000" dirty="0"/>
              <a:t>    ;; to-scene : Scene -&gt; Scene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;; RETURNS: a scene like the given one, but with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;; this bomb painted on it.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(define/public (add-to-scene scene)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  (place-image BOMB-IMG x y scene))   </a:t>
            </a:r>
          </a:p>
          <a:p>
            <a:pPr>
              <a:spcBef>
                <a:spcPts val="0"/>
              </a:spcBef>
            </a:pPr>
            <a:endParaRPr lang="en-US" sz="1000" dirty="0"/>
          </a:p>
          <a:p>
            <a:pPr>
              <a:spcBef>
                <a:spcPts val="0"/>
              </a:spcBef>
            </a:pPr>
            <a:r>
              <a:rPr lang="en-US" sz="1000" dirty="0"/>
              <a:t>    ;; the bomb doesn't have any other behaviors, so it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;; responds to each of these messages by returning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;; itself, unchanged.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(define/public (after-button-down mx my) this)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(define/public (after-drag mx my) this)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(define/public (after-button-up mx my) this)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(define/public (after-key-event </a:t>
            </a:r>
            <a:r>
              <a:rPr lang="en-US" sz="1000" dirty="0" err="1"/>
              <a:t>kev</a:t>
            </a:r>
            <a:r>
              <a:rPr lang="en-US" sz="1000" dirty="0"/>
              <a:t>) this)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;; test methods, to test; the bomb state.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(define/public (</a:t>
            </a:r>
            <a:r>
              <a:rPr lang="en-US" sz="1000" dirty="0" err="1"/>
              <a:t>for-test:x</a:t>
            </a:r>
            <a:r>
              <a:rPr lang="en-US" sz="1000" dirty="0"/>
              <a:t>) x)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(define/public (</a:t>
            </a:r>
            <a:r>
              <a:rPr lang="en-US" sz="1000" dirty="0" err="1"/>
              <a:t>for-test:y</a:t>
            </a:r>
            <a:r>
              <a:rPr lang="en-US" sz="1000" dirty="0"/>
              <a:t>) y)</a:t>
            </a:r>
          </a:p>
          <a:p>
            <a:pPr>
              <a:spcBef>
                <a:spcPts val="0"/>
              </a:spcBef>
            </a:pPr>
            <a:endParaRPr lang="en-US" sz="1000" dirty="0"/>
          </a:p>
          <a:p>
            <a:pPr>
              <a:spcBef>
                <a:spcPts val="0"/>
              </a:spcBef>
            </a:pPr>
            <a:r>
              <a:rPr lang="en-US" sz="1000" dirty="0"/>
              <a:t>    ))</a:t>
            </a:r>
          </a:p>
          <a:p>
            <a:pPr>
              <a:spcBef>
                <a:spcPts val="0"/>
              </a:spcBef>
            </a:pPr>
            <a:endParaRPr lang="en-US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20</a:t>
            </a:fld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819650" y="5364479"/>
            <a:ext cx="1847850" cy="12420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Since </a:t>
            </a:r>
            <a:r>
              <a:rPr lang="en-US" sz="1200" b="1" dirty="0">
                <a:solidFill>
                  <a:schemeClr val="tx1"/>
                </a:solidFill>
              </a:rPr>
              <a:t>Bomb% </a:t>
            </a:r>
            <a:r>
              <a:rPr lang="en-US" sz="1200" dirty="0">
                <a:solidFill>
                  <a:schemeClr val="tx1"/>
                </a:solidFill>
              </a:rPr>
              <a:t>implements </a:t>
            </a:r>
            <a:r>
              <a:rPr lang="en-US" sz="1200" b="1" dirty="0">
                <a:solidFill>
                  <a:schemeClr val="tx1"/>
                </a:solidFill>
              </a:rPr>
              <a:t>Widget&lt;%&gt;</a:t>
            </a:r>
            <a:r>
              <a:rPr lang="en-US" sz="1200" dirty="0">
                <a:solidFill>
                  <a:schemeClr val="tx1"/>
                </a:solidFill>
              </a:rPr>
              <a:t>, the value returned is a Widget, so this method satisfies the contract given for it in the </a:t>
            </a:r>
            <a:r>
              <a:rPr lang="en-US" sz="1200" b="1" dirty="0">
                <a:solidFill>
                  <a:schemeClr val="tx1"/>
                </a:solidFill>
              </a:rPr>
              <a:t>Widget&lt;%&gt; </a:t>
            </a:r>
            <a:r>
              <a:rPr lang="en-US" sz="1200" dirty="0">
                <a:solidFill>
                  <a:schemeClr val="tx1"/>
                </a:solidFill>
              </a:rPr>
              <a:t>interface.</a:t>
            </a:r>
          </a:p>
        </p:txBody>
      </p:sp>
      <p:cxnSp>
        <p:nvCxnSpPr>
          <p:cNvPr id="11" name="Straight Arrow Connector 10"/>
          <p:cNvCxnSpPr>
            <a:stCxn id="9" idx="0"/>
          </p:cNvCxnSpPr>
          <p:nvPr/>
        </p:nvCxnSpPr>
        <p:spPr>
          <a:xfrm flipV="1">
            <a:off x="5743575" y="1828800"/>
            <a:ext cx="1099185" cy="353567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6896100" y="5418707"/>
            <a:ext cx="2114550" cy="92948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b="1" dirty="0" err="1">
                <a:solidFill>
                  <a:schemeClr val="tx1"/>
                </a:solidFill>
              </a:rPr>
              <a:t>for-test:x</a:t>
            </a:r>
            <a:r>
              <a:rPr lang="en-US" sz="1200" dirty="0">
                <a:solidFill>
                  <a:schemeClr val="tx1"/>
                </a:solidFill>
              </a:rPr>
              <a:t> and </a:t>
            </a:r>
            <a:r>
              <a:rPr lang="en-US" sz="1200" b="1" dirty="0" err="1">
                <a:solidFill>
                  <a:schemeClr val="tx1"/>
                </a:solidFill>
              </a:rPr>
              <a:t>for-test:y</a:t>
            </a:r>
            <a:r>
              <a:rPr lang="en-US" sz="1200" dirty="0">
                <a:solidFill>
                  <a:schemeClr val="tx1"/>
                </a:solidFill>
              </a:rPr>
              <a:t> are NOT in the  </a:t>
            </a:r>
            <a:r>
              <a:rPr lang="en-US" sz="1200" b="1" dirty="0">
                <a:solidFill>
                  <a:schemeClr val="tx1"/>
                </a:solidFill>
              </a:rPr>
              <a:t>Widget&lt;%&gt;  </a:t>
            </a:r>
            <a:r>
              <a:rPr lang="en-US" sz="1200" dirty="0">
                <a:solidFill>
                  <a:schemeClr val="tx1"/>
                </a:solidFill>
              </a:rPr>
              <a:t>interface.  They are added  here for testing purposes ONLY.</a:t>
            </a:r>
          </a:p>
        </p:txBody>
      </p:sp>
      <p:cxnSp>
        <p:nvCxnSpPr>
          <p:cNvPr id="14" name="Straight Arrow Connector 13"/>
          <p:cNvCxnSpPr>
            <a:stCxn id="12" idx="0"/>
          </p:cNvCxnSpPr>
          <p:nvPr/>
        </p:nvCxnSpPr>
        <p:spPr>
          <a:xfrm flipH="1" flipV="1">
            <a:off x="7130938" y="4934536"/>
            <a:ext cx="822437" cy="484171"/>
          </a:xfrm>
          <a:prstGeom prst="straightConnector1">
            <a:avLst/>
          </a:prstGeom>
          <a:ln>
            <a:noFill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1704975" y="5697221"/>
            <a:ext cx="2619375" cy="9093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We are only allowed to put data types (which are interfaces) in our contracts. Since </a:t>
            </a:r>
            <a:r>
              <a:rPr lang="en-US" sz="1200" b="1" dirty="0">
                <a:solidFill>
                  <a:schemeClr val="tx1"/>
                </a:solidFill>
              </a:rPr>
              <a:t>Bomb% </a:t>
            </a:r>
            <a:r>
              <a:rPr lang="en-US" sz="1200" dirty="0">
                <a:solidFill>
                  <a:schemeClr val="tx1"/>
                </a:solidFill>
              </a:rPr>
              <a:t>implements </a:t>
            </a:r>
            <a:r>
              <a:rPr lang="en-US" sz="1200" b="1" dirty="0">
                <a:solidFill>
                  <a:schemeClr val="tx1"/>
                </a:solidFill>
              </a:rPr>
              <a:t>Widget&lt;%&gt;</a:t>
            </a:r>
            <a:r>
              <a:rPr lang="en-US" sz="1200" dirty="0">
                <a:solidFill>
                  <a:schemeClr val="tx1"/>
                </a:solidFill>
              </a:rPr>
              <a:t>, the value returned is a Widget, so this function satisfies its contract.</a:t>
            </a:r>
          </a:p>
        </p:txBody>
      </p:sp>
      <p:cxnSp>
        <p:nvCxnSpPr>
          <p:cNvPr id="3" name="Straight Arrow Connector 2"/>
          <p:cNvCxnSpPr/>
          <p:nvPr/>
        </p:nvCxnSpPr>
        <p:spPr>
          <a:xfrm flipH="1" flipV="1">
            <a:off x="2476500" y="3070860"/>
            <a:ext cx="548640" cy="26263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55594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…and on to Heli%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1000" dirty="0"/>
              <a:t>;; Helicopters start near the bottom of the screen and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;; rise slowly. They are selectable and </a:t>
            </a:r>
            <a:r>
              <a:rPr lang="en-US" sz="1000" dirty="0" err="1"/>
              <a:t>draggable</a:t>
            </a:r>
            <a:r>
              <a:rPr lang="en-US" sz="1000" dirty="0"/>
              <a:t>.</a:t>
            </a:r>
          </a:p>
          <a:p>
            <a:pPr>
              <a:spcBef>
                <a:spcPts val="0"/>
              </a:spcBef>
            </a:pPr>
            <a:endParaRPr lang="en-US" sz="1000" dirty="0"/>
          </a:p>
          <a:p>
            <a:pPr>
              <a:spcBef>
                <a:spcPts val="0"/>
              </a:spcBef>
            </a:pPr>
            <a:r>
              <a:rPr lang="en-US" sz="1000" dirty="0"/>
              <a:t>;; Constructor template for Heli%: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;; (new Heli% [x Integer][y Integer]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;;       [selected? Boolean][mx Integer][my Integer])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;; the last 3 arguments are optional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;; Interpretation: An object of class Heli% represents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;; a helicopter.</a:t>
            </a:r>
          </a:p>
          <a:p>
            <a:pPr>
              <a:spcBef>
                <a:spcPts val="0"/>
              </a:spcBef>
            </a:pPr>
            <a:endParaRPr lang="en-US" sz="1000" dirty="0"/>
          </a:p>
          <a:p>
            <a:pPr>
              <a:spcBef>
                <a:spcPts val="0"/>
              </a:spcBef>
            </a:pPr>
            <a:r>
              <a:rPr lang="en-US" sz="1000" dirty="0"/>
              <a:t>(define Heli%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(class* object% (Widget&lt;%&gt;)</a:t>
            </a:r>
          </a:p>
          <a:p>
            <a:pPr>
              <a:spcBef>
                <a:spcPts val="0"/>
              </a:spcBef>
            </a:pPr>
            <a:endParaRPr lang="en-US" sz="1000" dirty="0"/>
          </a:p>
          <a:p>
            <a:pPr>
              <a:spcBef>
                <a:spcPts val="0"/>
              </a:spcBef>
            </a:pPr>
            <a:r>
              <a:rPr lang="en-US" sz="1000" dirty="0"/>
              <a:t>    ;; the </a:t>
            </a:r>
            <a:r>
              <a:rPr lang="en-US" sz="1000" dirty="0" err="1"/>
              <a:t>init</a:t>
            </a:r>
            <a:r>
              <a:rPr lang="en-US" sz="1000" dirty="0"/>
              <a:t>-fields are the values that may vary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;; from one helicopter to the next.</a:t>
            </a:r>
          </a:p>
          <a:p>
            <a:pPr>
              <a:spcBef>
                <a:spcPts val="0"/>
              </a:spcBef>
            </a:pPr>
            <a:endParaRPr lang="en-US" sz="1000" dirty="0"/>
          </a:p>
          <a:p>
            <a:pPr>
              <a:spcBef>
                <a:spcPts val="0"/>
              </a:spcBef>
            </a:pPr>
            <a:r>
              <a:rPr lang="en-US" sz="1000" dirty="0"/>
              <a:t>    </a:t>
            </a:r>
            <a:r>
              <a:rPr lang="en-US" sz="1000" dirty="0">
                <a:solidFill>
                  <a:srgbClr val="FF0000"/>
                </a:solidFill>
              </a:rPr>
              <a:t>;; the x and y position of the center of the</a:t>
            </a:r>
          </a:p>
          <a:p>
            <a:pPr>
              <a:spcBef>
                <a:spcPts val="0"/>
              </a:spcBef>
            </a:pPr>
            <a:r>
              <a:rPr lang="en-US" sz="1000" dirty="0">
                <a:solidFill>
                  <a:srgbClr val="FF0000"/>
                </a:solidFill>
              </a:rPr>
              <a:t>    ;; helicopter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(</a:t>
            </a:r>
            <a:r>
              <a:rPr lang="en-US" sz="1000" dirty="0" err="1"/>
              <a:t>init</a:t>
            </a:r>
            <a:r>
              <a:rPr lang="en-US" sz="1000" dirty="0"/>
              <a:t>-field x y)   </a:t>
            </a:r>
          </a:p>
          <a:p>
            <a:pPr>
              <a:spcBef>
                <a:spcPts val="0"/>
              </a:spcBef>
            </a:pPr>
            <a:endParaRPr lang="en-US" sz="1000" dirty="0"/>
          </a:p>
          <a:p>
            <a:pPr>
              <a:spcBef>
                <a:spcPts val="0"/>
              </a:spcBef>
            </a:pPr>
            <a:r>
              <a:rPr lang="en-US" sz="1000" dirty="0"/>
              <a:t>    ; </a:t>
            </a:r>
            <a:r>
              <a:rPr lang="en-US" sz="1000" dirty="0">
                <a:solidFill>
                  <a:srgbClr val="FF0000"/>
                </a:solidFill>
              </a:rPr>
              <a:t>is the helicopter selected? Default is false.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(</a:t>
            </a:r>
            <a:r>
              <a:rPr lang="en-US" sz="1000" dirty="0" err="1"/>
              <a:t>init</a:t>
            </a:r>
            <a:r>
              <a:rPr lang="en-US" sz="1000" dirty="0"/>
              <a:t>-field [selected? false]) </a:t>
            </a:r>
          </a:p>
          <a:p>
            <a:pPr>
              <a:spcBef>
                <a:spcPts val="0"/>
              </a:spcBef>
            </a:pPr>
            <a:endParaRPr lang="en-US" sz="1000" dirty="0"/>
          </a:p>
          <a:p>
            <a:pPr>
              <a:spcBef>
                <a:spcPts val="0"/>
              </a:spcBef>
            </a:pPr>
            <a:r>
              <a:rPr lang="en-US" sz="1000" dirty="0"/>
              <a:t>   </a:t>
            </a:r>
            <a:r>
              <a:rPr lang="en-US" sz="1000" dirty="0">
                <a:solidFill>
                  <a:srgbClr val="FF0000"/>
                </a:solidFill>
              </a:rPr>
              <a:t> ;; if the helicopter is selected, the position of</a:t>
            </a:r>
          </a:p>
          <a:p>
            <a:pPr>
              <a:spcBef>
                <a:spcPts val="0"/>
              </a:spcBef>
            </a:pPr>
            <a:r>
              <a:rPr lang="en-US" sz="1000" dirty="0">
                <a:solidFill>
                  <a:srgbClr val="FF0000"/>
                </a:solidFill>
              </a:rPr>
              <a:t>    ;; the last button-down event inside this</a:t>
            </a:r>
          </a:p>
          <a:p>
            <a:pPr>
              <a:spcBef>
                <a:spcPts val="0"/>
              </a:spcBef>
            </a:pPr>
            <a:r>
              <a:rPr lang="en-US" sz="1000" dirty="0">
                <a:solidFill>
                  <a:srgbClr val="FF0000"/>
                </a:solidFill>
              </a:rPr>
              <a:t>    ;; helicopter, relative to its center.  </a:t>
            </a:r>
          </a:p>
          <a:p>
            <a:pPr>
              <a:spcBef>
                <a:spcPts val="0"/>
              </a:spcBef>
            </a:pPr>
            <a:r>
              <a:rPr lang="en-US" sz="1000" dirty="0">
                <a:solidFill>
                  <a:srgbClr val="FF0000"/>
                </a:solidFill>
              </a:rPr>
              <a:t>    ;; Else any value.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(</a:t>
            </a:r>
            <a:r>
              <a:rPr lang="en-US" sz="1000" dirty="0" err="1"/>
              <a:t>init</a:t>
            </a:r>
            <a:r>
              <a:rPr lang="en-US" sz="1000" dirty="0"/>
              <a:t>-field [saved-mx 0] [saved-my 0])</a:t>
            </a:r>
          </a:p>
          <a:p>
            <a:pPr>
              <a:spcBef>
                <a:spcPts val="0"/>
              </a:spcBef>
            </a:pPr>
            <a:endParaRPr lang="en-US" sz="1000" dirty="0"/>
          </a:p>
          <a:p>
            <a:pPr>
              <a:spcBef>
                <a:spcPts val="0"/>
              </a:spcBef>
            </a:pPr>
            <a:r>
              <a:rPr lang="en-US" sz="1000" dirty="0"/>
              <a:t>   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1000" dirty="0"/>
              <a:t>    ;; private data for objects of this class.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;; these can depend on the </a:t>
            </a:r>
            <a:r>
              <a:rPr lang="en-US" sz="1000" dirty="0" err="1"/>
              <a:t>init</a:t>
            </a:r>
            <a:r>
              <a:rPr lang="en-US" sz="1000" dirty="0"/>
              <a:t>-fields.</a:t>
            </a:r>
          </a:p>
          <a:p>
            <a:pPr>
              <a:spcBef>
                <a:spcPts val="0"/>
              </a:spcBef>
            </a:pPr>
            <a:endParaRPr lang="en-US" sz="1000" dirty="0"/>
          </a:p>
          <a:p>
            <a:pPr>
              <a:spcBef>
                <a:spcPts val="0"/>
              </a:spcBef>
            </a:pPr>
            <a:r>
              <a:rPr lang="en-US" sz="1000" dirty="0"/>
              <a:t>   </a:t>
            </a:r>
            <a:r>
              <a:rPr lang="en-US" sz="1000" dirty="0">
                <a:solidFill>
                  <a:srgbClr val="FF0000"/>
                </a:solidFill>
              </a:rPr>
              <a:t> ;; the helicopter's radius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(field [r 15])   </a:t>
            </a:r>
          </a:p>
          <a:p>
            <a:pPr>
              <a:spcBef>
                <a:spcPts val="0"/>
              </a:spcBef>
            </a:pPr>
            <a:r>
              <a:rPr lang="en-US" sz="1000" dirty="0">
                <a:solidFill>
                  <a:srgbClr val="FF0000"/>
                </a:solidFill>
              </a:rPr>
              <a:t>    ;; image for displaying the helicopter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(field [HELI-IMG (circle r "outline" "blue")])</a:t>
            </a:r>
          </a:p>
          <a:p>
            <a:pPr>
              <a:spcBef>
                <a:spcPts val="0"/>
              </a:spcBef>
            </a:pPr>
            <a:r>
              <a:rPr lang="en-US" sz="1000" dirty="0">
                <a:solidFill>
                  <a:srgbClr val="FF0000"/>
                </a:solidFill>
              </a:rPr>
              <a:t>    ;; the helicopter's speed, in pixels/tick.</a:t>
            </a:r>
          </a:p>
          <a:p>
            <a:pPr>
              <a:spcBef>
                <a:spcPts val="0"/>
              </a:spcBef>
            </a:pPr>
            <a:r>
              <a:rPr lang="en-US" sz="1000" dirty="0">
                <a:solidFill>
                  <a:srgbClr val="FF0000"/>
                </a:solidFill>
              </a:rPr>
              <a:t>    ;; negative means that it moves upwards.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(field [HELISPEED -4])                      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   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(super-new)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;; after-tick : -&gt; Widget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;; RETURNS: A helicopter like this one, but as it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;; should be after a tick.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;; DETAILS: a selected helicopter doesn't move. An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;; unselected helicopter moves vertically by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;; HELISPEED.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;; STRATEGY: Cases on selected?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(define/public (after-tick)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  (if selected?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    this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    (new Heli%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      [x x]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      [y (+ y HELISPEED)]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      [selected? selected?]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      [saved-mx saved-mx]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      [saved-my saved-my])))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21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708660" y="6013133"/>
            <a:ext cx="4892039" cy="70834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Note how we’ve put an interpretation (in </a:t>
            </a:r>
            <a:r>
              <a:rPr lang="en-US" sz="1400" dirty="0">
                <a:solidFill>
                  <a:srgbClr val="FF0000"/>
                </a:solidFill>
              </a:rPr>
              <a:t>red</a:t>
            </a:r>
            <a:r>
              <a:rPr lang="en-US" sz="1400" dirty="0">
                <a:solidFill>
                  <a:schemeClr val="tx1"/>
                </a:solidFill>
              </a:rPr>
              <a:t>) on each of the fields of the object.   This is just like what we did when we put an interpretation on each of the fields of a </a:t>
            </a:r>
            <a:r>
              <a:rPr lang="en-US" sz="1400" b="1" dirty="0" err="1">
                <a:solidFill>
                  <a:schemeClr val="tx1"/>
                </a:solidFill>
              </a:rPr>
              <a:t>struct</a:t>
            </a:r>
            <a:r>
              <a:rPr lang="en-US" sz="14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113595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Heli%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1000" dirty="0"/>
              <a:t>   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;; after-key-event : </a:t>
            </a:r>
            <a:r>
              <a:rPr lang="en-US" sz="1000" dirty="0" err="1"/>
              <a:t>KeyEvent</a:t>
            </a:r>
            <a:r>
              <a:rPr lang="en-US" sz="1000" dirty="0"/>
              <a:t> -&gt; Widget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;; RETURNS: A helicopter like this one, 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;; but as it should be after the given key event.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;; DETAILS: a helicopter ignores key events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(define/public (after-key-event </a:t>
            </a:r>
            <a:r>
              <a:rPr lang="en-US" sz="1000" dirty="0" err="1"/>
              <a:t>kev</a:t>
            </a:r>
            <a:r>
              <a:rPr lang="en-US" sz="1000" dirty="0"/>
              <a:t>)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  this)      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;; after-button-down : Integer </a:t>
            </a:r>
            <a:r>
              <a:rPr lang="en-US" sz="1000" dirty="0" err="1"/>
              <a:t>Integer</a:t>
            </a:r>
            <a:r>
              <a:rPr lang="en-US" sz="1000" dirty="0"/>
              <a:t> -&gt; Widget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;; GIVEN: the location of a button-down event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;; RETURNS: A helicopter like this one, but as it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;; should be after a button-down event at the given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;; location.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;; STRATEGY: Cases on whether the event is in the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;; helicopter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(define/public (after-button-down mx my)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  (if (in-</a:t>
            </a:r>
            <a:r>
              <a:rPr lang="en-US" sz="1000" dirty="0" err="1"/>
              <a:t>heli</a:t>
            </a:r>
            <a:r>
              <a:rPr lang="en-US" sz="1000" dirty="0"/>
              <a:t>? mx my)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    (new Heli%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      [x x][y y]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      [selected? true]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      [saved-mx (- mx x)]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      [saved-my (- my y)])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    this))</a:t>
            </a:r>
          </a:p>
          <a:p>
            <a:pPr>
              <a:spcBef>
                <a:spcPts val="0"/>
              </a:spcBef>
            </a:pPr>
            <a:endParaRPr lang="en-US" sz="1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1000" dirty="0"/>
              <a:t>    ;; after-button-up : Integer </a:t>
            </a:r>
            <a:r>
              <a:rPr lang="en-US" sz="1000" dirty="0" err="1"/>
              <a:t>Integer</a:t>
            </a:r>
            <a:r>
              <a:rPr lang="en-US" sz="1000" dirty="0"/>
              <a:t> -&gt; Widget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;; GIVEN: the location of a button-up event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;; RETURNS: A helicopter like this one, but as it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;; should be after a button-up event at the given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;; location.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;; DETAILS: If the helicopter is selected, then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;; unselect it, otherwise ignore.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;; STRATEGY: Cases on whether the event is in the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;; helicopter.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(define/public (after-button-up mx my)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  ...etc...)</a:t>
            </a:r>
          </a:p>
          <a:p>
            <a:pPr>
              <a:spcBef>
                <a:spcPts val="0"/>
              </a:spcBef>
            </a:pPr>
            <a:endParaRPr lang="en-US" sz="1000" dirty="0"/>
          </a:p>
          <a:p>
            <a:pPr>
              <a:spcBef>
                <a:spcPts val="0"/>
              </a:spcBef>
            </a:pPr>
            <a:endParaRPr lang="en-US" sz="1000" dirty="0"/>
          </a:p>
          <a:p>
            <a:pPr>
              <a:spcBef>
                <a:spcPts val="0"/>
              </a:spcBef>
            </a:pPr>
            <a:r>
              <a:rPr lang="en-US" sz="1000" dirty="0"/>
              <a:t>    ;; after-drag : Integer </a:t>
            </a:r>
            <a:r>
              <a:rPr lang="en-US" sz="1000" dirty="0" err="1"/>
              <a:t>Integer</a:t>
            </a:r>
            <a:r>
              <a:rPr lang="en-US" sz="1000" dirty="0"/>
              <a:t> -&gt; Widget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;; GIVEN: the location of a drag event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;; ...etc...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(define/public (after-drag mx my) ...etc...)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  </a:t>
            </a:r>
          </a:p>
          <a:p>
            <a:pPr>
              <a:spcBef>
                <a:spcPts val="0"/>
              </a:spcBef>
            </a:pPr>
            <a:endParaRPr lang="en-US" sz="1000" dirty="0"/>
          </a:p>
          <a:p>
            <a:pPr>
              <a:spcBef>
                <a:spcPts val="0"/>
              </a:spcBef>
            </a:pPr>
            <a:r>
              <a:rPr lang="en-US" sz="1000" dirty="0"/>
              <a:t>    ;; to-scene : Scene -&gt; Scene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;; RETURNS: a scene like the given one, but with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;; this helicopter painted on it.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(define/public (add-to-scene scene)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  (place-image HELI-IMG x y scene))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4285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Heli% (3)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1000" dirty="0"/>
              <a:t>    ;; in-</a:t>
            </a:r>
            <a:r>
              <a:rPr lang="en-US" sz="1000" dirty="0" err="1"/>
              <a:t>heli</a:t>
            </a:r>
            <a:r>
              <a:rPr lang="en-US" sz="1000" dirty="0"/>
              <a:t>? : Integer </a:t>
            </a:r>
            <a:r>
              <a:rPr lang="en-US" sz="1000" dirty="0" err="1"/>
              <a:t>Integer</a:t>
            </a:r>
            <a:r>
              <a:rPr lang="en-US" sz="1000" dirty="0"/>
              <a:t> -&gt; Boolean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;; GIVEN: a location on the canvas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;; RETURNS: true </a:t>
            </a:r>
            <a:r>
              <a:rPr lang="en-US" sz="1000" dirty="0" err="1"/>
              <a:t>iff</a:t>
            </a:r>
            <a:r>
              <a:rPr lang="en-US" sz="1000" dirty="0"/>
              <a:t> the location is inside this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;; helicopter.</a:t>
            </a:r>
          </a:p>
          <a:p>
            <a:pPr>
              <a:spcBef>
                <a:spcPts val="0"/>
              </a:spcBef>
            </a:pPr>
            <a:endParaRPr lang="en-US" sz="1000" dirty="0"/>
          </a:p>
          <a:p>
            <a:pPr>
              <a:spcBef>
                <a:spcPts val="0"/>
              </a:spcBef>
            </a:pPr>
            <a:r>
              <a:rPr lang="en-US" sz="1000" dirty="0"/>
              <a:t>    (define (in-</a:t>
            </a:r>
            <a:r>
              <a:rPr lang="en-US" sz="1000" dirty="0" err="1"/>
              <a:t>heli</a:t>
            </a:r>
            <a:r>
              <a:rPr lang="en-US" sz="1000" dirty="0"/>
              <a:t>? other-x other-y)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  (&lt;= (+ (</a:t>
            </a:r>
            <a:r>
              <a:rPr lang="en-US" sz="1000" dirty="0" err="1"/>
              <a:t>sqr</a:t>
            </a:r>
            <a:r>
              <a:rPr lang="en-US" sz="1000" dirty="0"/>
              <a:t> (- x other-x)) (</a:t>
            </a:r>
            <a:r>
              <a:rPr lang="en-US" sz="1000" dirty="0" err="1"/>
              <a:t>sqr</a:t>
            </a:r>
            <a:r>
              <a:rPr lang="en-US" sz="1000" dirty="0"/>
              <a:t> (- y other-y)))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      (</a:t>
            </a:r>
            <a:r>
              <a:rPr lang="en-US" sz="1000" dirty="0" err="1"/>
              <a:t>sqr</a:t>
            </a:r>
            <a:r>
              <a:rPr lang="en-US" sz="1000" dirty="0"/>
              <a:t> r)))</a:t>
            </a:r>
          </a:p>
          <a:p>
            <a:pPr>
              <a:spcBef>
                <a:spcPts val="0"/>
              </a:spcBef>
            </a:pPr>
            <a:endParaRPr lang="en-US" sz="1000" dirty="0"/>
          </a:p>
          <a:p>
            <a:pPr>
              <a:spcBef>
                <a:spcPts val="0"/>
              </a:spcBef>
            </a:pPr>
            <a:r>
              <a:rPr lang="en-US" sz="1000" dirty="0"/>
              <a:t>    ;; test methods, to probe the helicopter state.  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;; Note that we don't have a probe for radius.</a:t>
            </a:r>
          </a:p>
          <a:p>
            <a:pPr>
              <a:spcBef>
                <a:spcPts val="0"/>
              </a:spcBef>
            </a:pPr>
            <a:endParaRPr lang="en-US" sz="1000" dirty="0"/>
          </a:p>
          <a:p>
            <a:pPr>
              <a:spcBef>
                <a:spcPts val="0"/>
              </a:spcBef>
            </a:pPr>
            <a:r>
              <a:rPr lang="en-US" sz="1000" dirty="0"/>
              <a:t>    ;; -&gt; </a:t>
            </a:r>
            <a:r>
              <a:rPr lang="en-US" sz="1000" dirty="0" err="1"/>
              <a:t>Int</a:t>
            </a:r>
            <a:endParaRPr lang="en-US" sz="1000" dirty="0"/>
          </a:p>
          <a:p>
            <a:pPr>
              <a:spcBef>
                <a:spcPts val="0"/>
              </a:spcBef>
            </a:pPr>
            <a:r>
              <a:rPr lang="en-US" sz="1000" dirty="0"/>
              <a:t>    (define/public (</a:t>
            </a:r>
            <a:r>
              <a:rPr lang="en-US" sz="1000" dirty="0" err="1"/>
              <a:t>for-test:x</a:t>
            </a:r>
            <a:r>
              <a:rPr lang="en-US" sz="1000" dirty="0"/>
              <a:t>) x)</a:t>
            </a:r>
          </a:p>
          <a:p>
            <a:pPr>
              <a:spcBef>
                <a:spcPts val="0"/>
              </a:spcBef>
            </a:pPr>
            <a:endParaRPr lang="en-US" sz="1000" dirty="0"/>
          </a:p>
          <a:p>
            <a:pPr>
              <a:spcBef>
                <a:spcPts val="0"/>
              </a:spcBef>
            </a:pPr>
            <a:r>
              <a:rPr lang="en-US" sz="1000" dirty="0"/>
              <a:t>    ;; -&gt; </a:t>
            </a:r>
            <a:r>
              <a:rPr lang="en-US" sz="1000" dirty="0" err="1"/>
              <a:t>Int</a:t>
            </a:r>
            <a:endParaRPr lang="en-US" sz="1000" dirty="0"/>
          </a:p>
          <a:p>
            <a:pPr>
              <a:spcBef>
                <a:spcPts val="0"/>
              </a:spcBef>
            </a:pPr>
            <a:r>
              <a:rPr lang="en-US" sz="1000" dirty="0"/>
              <a:t>    (define/public (</a:t>
            </a:r>
            <a:r>
              <a:rPr lang="en-US" sz="1000" dirty="0" err="1"/>
              <a:t>for-test:y</a:t>
            </a:r>
            <a:r>
              <a:rPr lang="en-US" sz="1000" dirty="0"/>
              <a:t>) y)</a:t>
            </a:r>
          </a:p>
          <a:p>
            <a:pPr>
              <a:spcBef>
                <a:spcPts val="0"/>
              </a:spcBef>
            </a:pPr>
            <a:endParaRPr lang="en-US" sz="1000" dirty="0"/>
          </a:p>
          <a:p>
            <a:pPr>
              <a:spcBef>
                <a:spcPts val="0"/>
              </a:spcBef>
            </a:pPr>
            <a:r>
              <a:rPr lang="en-US" sz="1000" dirty="0"/>
              <a:t>    ;; -&gt; Boolean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(define/public (</a:t>
            </a:r>
            <a:r>
              <a:rPr lang="en-US" sz="1000" dirty="0" err="1"/>
              <a:t>for-test:selected</a:t>
            </a:r>
            <a:r>
              <a:rPr lang="en-US" sz="1000" dirty="0"/>
              <a:t>?) selected?)</a:t>
            </a:r>
          </a:p>
          <a:p>
            <a:pPr>
              <a:spcBef>
                <a:spcPts val="0"/>
              </a:spcBef>
            </a:pPr>
            <a:endParaRPr lang="en-US" sz="1000" dirty="0"/>
          </a:p>
          <a:p>
            <a:pPr>
              <a:spcBef>
                <a:spcPts val="0"/>
              </a:spcBef>
            </a:pPr>
            <a:r>
              <a:rPr lang="en-US" sz="1000" dirty="0"/>
              <a:t>    ;; -&gt; (list </a:t>
            </a:r>
            <a:r>
              <a:rPr lang="en-US" sz="1000" dirty="0" err="1"/>
              <a:t>Int</a:t>
            </a:r>
            <a:r>
              <a:rPr lang="en-US" sz="1000" dirty="0"/>
              <a:t> </a:t>
            </a:r>
            <a:r>
              <a:rPr lang="en-US" sz="1000" dirty="0" err="1"/>
              <a:t>Int</a:t>
            </a:r>
            <a:r>
              <a:rPr lang="en-US" sz="1000" dirty="0"/>
              <a:t> Boolean)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(define/public (</a:t>
            </a:r>
            <a:r>
              <a:rPr lang="en-US" sz="1000" dirty="0" err="1"/>
              <a:t>for-test:heli-state</a:t>
            </a:r>
            <a:r>
              <a:rPr lang="en-US" sz="1000" dirty="0"/>
              <a:t>)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  (list x y selected?))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</a:t>
            </a:r>
          </a:p>
          <a:p>
            <a:pPr>
              <a:spcBef>
                <a:spcPts val="0"/>
              </a:spcBef>
            </a:pPr>
            <a:r>
              <a:rPr lang="en-US" sz="1000" dirty="0"/>
              <a:t>    ))</a:t>
            </a:r>
          </a:p>
          <a:p>
            <a:pPr>
              <a:spcBef>
                <a:spcPts val="0"/>
              </a:spcBef>
            </a:pPr>
            <a:endParaRPr lang="en-US" sz="1000" dirty="0"/>
          </a:p>
          <a:p>
            <a:endParaRPr lang="en-US" sz="10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57347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 do it again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Let’s make the World into an object.</a:t>
            </a:r>
          </a:p>
          <a:p>
            <a:r>
              <a:rPr lang="en-US" dirty="0"/>
              <a:t>We’ll write a World&lt;%&gt; interface and a class World% that implements it.</a:t>
            </a:r>
          </a:p>
          <a:p>
            <a:r>
              <a:rPr lang="en-US" dirty="0"/>
              <a:t>We’ll create an initial world, which is an object of class World%.</a:t>
            </a:r>
          </a:p>
          <a:p>
            <a:r>
              <a:rPr lang="en-US" dirty="0"/>
              <a:t>Our big-bang function will send messages to the world.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6545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World&lt;%&gt; interface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en-US" sz="1200" dirty="0"/>
              <a:t>(define World&lt;%&gt;</a:t>
            </a:r>
          </a:p>
          <a:p>
            <a:pPr>
              <a:spcBef>
                <a:spcPts val="0"/>
              </a:spcBef>
            </a:pPr>
            <a:r>
              <a:rPr lang="en-US" sz="1200" dirty="0"/>
              <a:t>  (interface ()</a:t>
            </a:r>
          </a:p>
          <a:p>
            <a:pPr>
              <a:spcBef>
                <a:spcPts val="0"/>
              </a:spcBef>
            </a:pPr>
            <a:endParaRPr lang="en-US" sz="1200" dirty="0"/>
          </a:p>
          <a:p>
            <a:pPr>
              <a:spcBef>
                <a:spcPts val="0"/>
              </a:spcBef>
            </a:pPr>
            <a:r>
              <a:rPr lang="en-US" sz="1200" dirty="0"/>
              <a:t>    ; -&gt; World</a:t>
            </a:r>
          </a:p>
          <a:p>
            <a:pPr>
              <a:spcBef>
                <a:spcPts val="0"/>
              </a:spcBef>
            </a:pPr>
            <a:r>
              <a:rPr lang="en-US" sz="1200" dirty="0"/>
              <a:t>    ; GIVEN: no arguments</a:t>
            </a:r>
          </a:p>
          <a:p>
            <a:pPr>
              <a:spcBef>
                <a:spcPts val="0"/>
              </a:spcBef>
            </a:pPr>
            <a:r>
              <a:rPr lang="en-US" sz="1200" dirty="0"/>
              <a:t>    ; RETURNS: the state of the world at the next tick</a:t>
            </a:r>
          </a:p>
          <a:p>
            <a:pPr>
              <a:spcBef>
                <a:spcPts val="0"/>
              </a:spcBef>
            </a:pPr>
            <a:r>
              <a:rPr lang="en-US" sz="1200" dirty="0"/>
              <a:t>    after-tick          </a:t>
            </a:r>
          </a:p>
          <a:p>
            <a:pPr>
              <a:spcBef>
                <a:spcPts val="0"/>
              </a:spcBef>
            </a:pPr>
            <a:endParaRPr lang="en-US" sz="1200" dirty="0"/>
          </a:p>
          <a:p>
            <a:pPr>
              <a:spcBef>
                <a:spcPts val="0"/>
              </a:spcBef>
            </a:pPr>
            <a:r>
              <a:rPr lang="en-US" sz="1200" dirty="0"/>
              <a:t>    ; Integer </a:t>
            </a:r>
            <a:r>
              <a:rPr lang="en-US" sz="1200" dirty="0" err="1"/>
              <a:t>Integer</a:t>
            </a:r>
            <a:r>
              <a:rPr lang="en-US" sz="1200" dirty="0"/>
              <a:t> </a:t>
            </a:r>
            <a:r>
              <a:rPr lang="en-US" sz="1200" dirty="0" err="1"/>
              <a:t>MouseEvent</a:t>
            </a:r>
            <a:r>
              <a:rPr lang="en-US" sz="1200" dirty="0"/>
              <a:t>-&gt; World</a:t>
            </a:r>
          </a:p>
          <a:p>
            <a:pPr>
              <a:spcBef>
                <a:spcPts val="0"/>
              </a:spcBef>
            </a:pPr>
            <a:r>
              <a:rPr lang="en-US" sz="1200" dirty="0"/>
              <a:t>    ; GIVEN: a location</a:t>
            </a:r>
          </a:p>
          <a:p>
            <a:pPr>
              <a:spcBef>
                <a:spcPts val="0"/>
              </a:spcBef>
            </a:pPr>
            <a:r>
              <a:rPr lang="en-US" sz="1200" dirty="0"/>
              <a:t>    ; RETURNS: the state of the world that should follow the</a:t>
            </a:r>
          </a:p>
          <a:p>
            <a:pPr>
              <a:spcBef>
                <a:spcPts val="0"/>
              </a:spcBef>
            </a:pPr>
            <a:r>
              <a:rPr lang="en-US" sz="1200" dirty="0"/>
              <a:t>    ; given mouse event at the given location.</a:t>
            </a:r>
          </a:p>
          <a:p>
            <a:pPr>
              <a:spcBef>
                <a:spcPts val="0"/>
              </a:spcBef>
            </a:pPr>
            <a:r>
              <a:rPr lang="en-US" sz="1200" dirty="0"/>
              <a:t>    after-mouse-event</a:t>
            </a:r>
          </a:p>
          <a:p>
            <a:pPr>
              <a:spcBef>
                <a:spcPts val="0"/>
              </a:spcBef>
            </a:pPr>
            <a:endParaRPr lang="en-US" sz="1200" dirty="0"/>
          </a:p>
          <a:p>
            <a:pPr>
              <a:spcBef>
                <a:spcPts val="0"/>
              </a:spcBef>
            </a:pPr>
            <a:endParaRPr lang="en-US" sz="1200" dirty="0"/>
          </a:p>
          <a:p>
            <a:pPr>
              <a:spcBef>
                <a:spcPts val="0"/>
              </a:spcBef>
            </a:pPr>
            <a:r>
              <a:rPr lang="en-US" sz="1200" dirty="0"/>
              <a:t>    ; </a:t>
            </a:r>
            <a:r>
              <a:rPr lang="en-US" sz="1200" dirty="0" err="1"/>
              <a:t>KeyEvent</a:t>
            </a:r>
            <a:r>
              <a:rPr lang="en-US" sz="1200" dirty="0"/>
              <a:t> : </a:t>
            </a:r>
            <a:r>
              <a:rPr lang="en-US" sz="1200" dirty="0" err="1"/>
              <a:t>KeyEvent</a:t>
            </a:r>
            <a:r>
              <a:rPr lang="en-US" sz="1200" dirty="0"/>
              <a:t> -&gt; World</a:t>
            </a:r>
          </a:p>
          <a:p>
            <a:pPr>
              <a:spcBef>
                <a:spcPts val="0"/>
              </a:spcBef>
            </a:pPr>
            <a:r>
              <a:rPr lang="en-US" sz="1200" dirty="0"/>
              <a:t>    ; GIVEN: a key event</a:t>
            </a:r>
          </a:p>
          <a:p>
            <a:pPr>
              <a:spcBef>
                <a:spcPts val="0"/>
              </a:spcBef>
            </a:pPr>
            <a:r>
              <a:rPr lang="en-US" sz="1200" dirty="0"/>
              <a:t>    ; RETURNS: the state of the world that should follow the</a:t>
            </a:r>
          </a:p>
          <a:p>
            <a:pPr>
              <a:spcBef>
                <a:spcPts val="0"/>
              </a:spcBef>
            </a:pPr>
            <a:r>
              <a:rPr lang="en-US" sz="1200" dirty="0"/>
              <a:t>    ; given key event</a:t>
            </a:r>
          </a:p>
          <a:p>
            <a:pPr>
              <a:spcBef>
                <a:spcPts val="0"/>
              </a:spcBef>
            </a:pPr>
            <a:r>
              <a:rPr lang="en-US" sz="1200" dirty="0"/>
              <a:t>    after-key-event     </a:t>
            </a:r>
          </a:p>
          <a:p>
            <a:pPr>
              <a:spcBef>
                <a:spcPts val="0"/>
              </a:spcBef>
            </a:pPr>
            <a:endParaRPr lang="en-US" sz="1200" dirty="0"/>
          </a:p>
          <a:p>
            <a:pPr>
              <a:spcBef>
                <a:spcPts val="0"/>
              </a:spcBef>
            </a:pPr>
            <a:r>
              <a:rPr lang="en-US" sz="1200" dirty="0"/>
              <a:t>    ; -&gt; Scene</a:t>
            </a:r>
          </a:p>
          <a:p>
            <a:pPr>
              <a:spcBef>
                <a:spcPts val="0"/>
              </a:spcBef>
            </a:pPr>
            <a:r>
              <a:rPr lang="en-US" sz="1200" dirty="0"/>
              <a:t>    ; GIVEN: a scene</a:t>
            </a:r>
          </a:p>
          <a:p>
            <a:pPr>
              <a:spcBef>
                <a:spcPts val="0"/>
              </a:spcBef>
            </a:pPr>
            <a:r>
              <a:rPr lang="en-US" sz="1200" dirty="0"/>
              <a:t>    ; RETURNS: a scene that depicts this World</a:t>
            </a:r>
          </a:p>
          <a:p>
            <a:pPr>
              <a:spcBef>
                <a:spcPts val="0"/>
              </a:spcBef>
            </a:pPr>
            <a:r>
              <a:rPr lang="en-US" sz="1200" dirty="0"/>
              <a:t>    to-scene</a:t>
            </a:r>
          </a:p>
          <a:p>
            <a:pPr>
              <a:spcBef>
                <a:spcPts val="0"/>
              </a:spcBef>
            </a:pPr>
            <a:r>
              <a:rPr lang="en-US" sz="1200" dirty="0"/>
              <a:t>    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0477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ave 2"/>
          <p:cNvSpPr/>
          <p:nvPr/>
        </p:nvSpPr>
        <p:spPr>
          <a:xfrm rot="5400000">
            <a:off x="1175450" y="3379151"/>
            <a:ext cx="3825918" cy="311033"/>
          </a:xfrm>
          <a:prstGeom prst="wave">
            <a:avLst/>
          </a:prstGeom>
          <a:solidFill>
            <a:srgbClr val="FAFCA6"/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Architecture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26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11200" y="2512291"/>
            <a:ext cx="1958109" cy="12192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run</a:t>
            </a:r>
          </a:p>
        </p:txBody>
      </p:sp>
      <p:sp>
        <p:nvSpPr>
          <p:cNvPr id="6" name="Rectangle 5"/>
          <p:cNvSpPr/>
          <p:nvPr/>
        </p:nvSpPr>
        <p:spPr>
          <a:xfrm>
            <a:off x="3468255" y="1764145"/>
            <a:ext cx="1958109" cy="3454400"/>
          </a:xfrm>
          <a:prstGeom prst="rect">
            <a:avLst/>
          </a:prstGeom>
          <a:ln>
            <a:prstDash val="soli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636818" y="1958254"/>
            <a:ext cx="1620982" cy="49414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after-tick</a:t>
            </a:r>
          </a:p>
        </p:txBody>
      </p:sp>
      <p:sp>
        <p:nvSpPr>
          <p:cNvPr id="10" name="Rectangle 9"/>
          <p:cNvSpPr/>
          <p:nvPr/>
        </p:nvSpPr>
        <p:spPr>
          <a:xfrm>
            <a:off x="3636818" y="2822954"/>
            <a:ext cx="1620982" cy="49414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after-key-event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636818" y="3687654"/>
            <a:ext cx="1620982" cy="49414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after-mouse-event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636818" y="4552354"/>
            <a:ext cx="1620982" cy="49414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to-scene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225310" y="1958253"/>
            <a:ext cx="1620982" cy="49414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widget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587837" y="2775671"/>
            <a:ext cx="1620982" cy="49414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widget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950364" y="3593089"/>
            <a:ext cx="1620982" cy="49414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widget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312892" y="4410508"/>
            <a:ext cx="1620982" cy="49414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widget</a:t>
            </a:r>
          </a:p>
        </p:txBody>
      </p:sp>
      <p:cxnSp>
        <p:nvCxnSpPr>
          <p:cNvPr id="18" name="Straight Arrow Connector 17"/>
          <p:cNvCxnSpPr>
            <a:stCxn id="5" idx="3"/>
          </p:cNvCxnSpPr>
          <p:nvPr/>
        </p:nvCxnSpPr>
        <p:spPr>
          <a:xfrm flipV="1">
            <a:off x="2669309" y="2205325"/>
            <a:ext cx="967509" cy="9165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5" idx="3"/>
            <a:endCxn id="10" idx="1"/>
          </p:cNvCxnSpPr>
          <p:nvPr/>
        </p:nvCxnSpPr>
        <p:spPr>
          <a:xfrm flipV="1">
            <a:off x="2669309" y="3070027"/>
            <a:ext cx="967509" cy="518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5" idx="3"/>
            <a:endCxn id="11" idx="1"/>
          </p:cNvCxnSpPr>
          <p:nvPr/>
        </p:nvCxnSpPr>
        <p:spPr>
          <a:xfrm>
            <a:off x="2669309" y="3121891"/>
            <a:ext cx="967509" cy="8128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5" idx="3"/>
            <a:endCxn id="12" idx="1"/>
          </p:cNvCxnSpPr>
          <p:nvPr/>
        </p:nvCxnSpPr>
        <p:spPr>
          <a:xfrm>
            <a:off x="2669309" y="3121891"/>
            <a:ext cx="967509" cy="16775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7" idx="3"/>
            <a:endCxn id="13" idx="1"/>
          </p:cNvCxnSpPr>
          <p:nvPr/>
        </p:nvCxnSpPr>
        <p:spPr>
          <a:xfrm flipV="1">
            <a:off x="5257800" y="2205326"/>
            <a:ext cx="96751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7" idx="3"/>
            <a:endCxn id="14" idx="1"/>
          </p:cNvCxnSpPr>
          <p:nvPr/>
        </p:nvCxnSpPr>
        <p:spPr>
          <a:xfrm>
            <a:off x="5257800" y="2205327"/>
            <a:ext cx="1330037" cy="8174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7" idx="3"/>
            <a:endCxn id="15" idx="1"/>
          </p:cNvCxnSpPr>
          <p:nvPr/>
        </p:nvCxnSpPr>
        <p:spPr>
          <a:xfrm>
            <a:off x="5257800" y="2205327"/>
            <a:ext cx="1692564" cy="16348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7" idx="3"/>
            <a:endCxn id="16" idx="1"/>
          </p:cNvCxnSpPr>
          <p:nvPr/>
        </p:nvCxnSpPr>
        <p:spPr>
          <a:xfrm>
            <a:off x="5257800" y="2205327"/>
            <a:ext cx="2055092" cy="24522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10" idx="3"/>
            <a:endCxn id="13" idx="1"/>
          </p:cNvCxnSpPr>
          <p:nvPr/>
        </p:nvCxnSpPr>
        <p:spPr>
          <a:xfrm flipV="1">
            <a:off x="5257800" y="2205326"/>
            <a:ext cx="967510" cy="8647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10" idx="3"/>
            <a:endCxn id="14" idx="1"/>
          </p:cNvCxnSpPr>
          <p:nvPr/>
        </p:nvCxnSpPr>
        <p:spPr>
          <a:xfrm flipV="1">
            <a:off x="5257800" y="3022744"/>
            <a:ext cx="1330037" cy="472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10" idx="3"/>
            <a:endCxn id="15" idx="1"/>
          </p:cNvCxnSpPr>
          <p:nvPr/>
        </p:nvCxnSpPr>
        <p:spPr>
          <a:xfrm>
            <a:off x="5257800" y="3070027"/>
            <a:ext cx="1692564" cy="7701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10" idx="3"/>
            <a:endCxn id="16" idx="1"/>
          </p:cNvCxnSpPr>
          <p:nvPr/>
        </p:nvCxnSpPr>
        <p:spPr>
          <a:xfrm>
            <a:off x="5257800" y="3070027"/>
            <a:ext cx="2055092" cy="15875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2124551" y="5694698"/>
            <a:ext cx="19277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method calls using World&lt;%&gt; interface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6349039" y="4474441"/>
            <a:ext cx="4144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etc.</a:t>
            </a:r>
          </a:p>
        </p:txBody>
      </p:sp>
      <p:sp>
        <p:nvSpPr>
          <p:cNvPr id="35" name="Wave 34"/>
          <p:cNvSpPr/>
          <p:nvPr/>
        </p:nvSpPr>
        <p:spPr>
          <a:xfrm rot="5400000">
            <a:off x="4012862" y="3335828"/>
            <a:ext cx="3825918" cy="311033"/>
          </a:xfrm>
          <a:prstGeom prst="wave">
            <a:avLst/>
          </a:prstGeom>
          <a:solidFill>
            <a:srgbClr val="FAFCA6"/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4958960" y="5694698"/>
            <a:ext cx="192771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method calls using Widget&lt;%&gt; interface</a:t>
            </a:r>
          </a:p>
        </p:txBody>
      </p:sp>
    </p:spTree>
    <p:extLst>
      <p:ext uri="{BB962C8B-B14F-4D97-AF65-F5344CB8AC3E}">
        <p14:creationId xmlns:p14="http://schemas.microsoft.com/office/powerpoint/2010/main" val="15883590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new </a:t>
            </a:r>
            <a:r>
              <a:rPr lang="en-US" b="1" dirty="0"/>
              <a:t>run</a:t>
            </a:r>
            <a:r>
              <a:rPr lang="en-US" dirty="0"/>
              <a:t> function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/>
              <a:t>; run : </a:t>
            </a:r>
            <a:r>
              <a:rPr lang="en-US" dirty="0" err="1"/>
              <a:t>PosReal</a:t>
            </a:r>
            <a:r>
              <a:rPr lang="en-US" dirty="0"/>
              <a:t> -&gt; World</a:t>
            </a:r>
          </a:p>
          <a:p>
            <a:r>
              <a:rPr lang="en-US" dirty="0"/>
              <a:t>; GIVEN: a frame rate, in secs/tick</a:t>
            </a:r>
          </a:p>
          <a:p>
            <a:r>
              <a:rPr lang="en-US" dirty="0"/>
              <a:t>; EFFECT: runs an initial world at the given frame rate</a:t>
            </a:r>
          </a:p>
          <a:p>
            <a:r>
              <a:rPr lang="en-US" dirty="0"/>
              <a:t>; RETURNS: the final state of the world</a:t>
            </a:r>
          </a:p>
          <a:p>
            <a:r>
              <a:rPr lang="en-US" dirty="0"/>
              <a:t>(define (run rate)</a:t>
            </a:r>
          </a:p>
          <a:p>
            <a:r>
              <a:rPr lang="en-US" dirty="0"/>
              <a:t>  (big-bang (initial-world)</a:t>
            </a:r>
          </a:p>
          <a:p>
            <a:r>
              <a:rPr lang="en-US" dirty="0"/>
              <a:t>    (on-tick</a:t>
            </a:r>
          </a:p>
          <a:p>
            <a:r>
              <a:rPr lang="en-US" dirty="0"/>
              <a:t>      (lambda (w) (send w after-tick))</a:t>
            </a:r>
          </a:p>
          <a:p>
            <a:r>
              <a:rPr lang="en-US" dirty="0"/>
              <a:t>      rate)</a:t>
            </a:r>
          </a:p>
          <a:p>
            <a:r>
              <a:rPr lang="en-US" dirty="0"/>
              <a:t>    (on-draw</a:t>
            </a:r>
          </a:p>
          <a:p>
            <a:r>
              <a:rPr lang="en-US" dirty="0"/>
              <a:t>      (lambda (w) (send w to-scene)))</a:t>
            </a:r>
          </a:p>
          <a:p>
            <a:r>
              <a:rPr lang="en-US" dirty="0"/>
              <a:t>    (on-key</a:t>
            </a:r>
          </a:p>
          <a:p>
            <a:r>
              <a:rPr lang="en-US" dirty="0"/>
              <a:t>      (lambda (w </a:t>
            </a:r>
            <a:r>
              <a:rPr lang="en-US" dirty="0" err="1"/>
              <a:t>kev</a:t>
            </a:r>
            <a:r>
              <a:rPr lang="en-US" dirty="0"/>
              <a:t>)</a:t>
            </a:r>
          </a:p>
          <a:p>
            <a:r>
              <a:rPr lang="en-US" dirty="0"/>
              <a:t>        (send w after-key-event </a:t>
            </a:r>
            <a:r>
              <a:rPr lang="en-US" dirty="0" err="1"/>
              <a:t>kev</a:t>
            </a:r>
            <a:r>
              <a:rPr lang="en-US" dirty="0"/>
              <a:t>)))</a:t>
            </a:r>
          </a:p>
          <a:p>
            <a:r>
              <a:rPr lang="en-US" dirty="0"/>
              <a:t>    (on-mouse</a:t>
            </a:r>
          </a:p>
          <a:p>
            <a:r>
              <a:rPr lang="en-US" dirty="0"/>
              <a:t>      (lambda (w mx my </a:t>
            </a:r>
            <a:r>
              <a:rPr lang="en-US" dirty="0" err="1"/>
              <a:t>mev</a:t>
            </a:r>
            <a:r>
              <a:rPr lang="en-US" dirty="0"/>
              <a:t>)</a:t>
            </a:r>
          </a:p>
          <a:p>
            <a:r>
              <a:rPr lang="en-US" dirty="0"/>
              <a:t>        (send w after-mouse-event mx my </a:t>
            </a:r>
            <a:r>
              <a:rPr lang="en-US" dirty="0" err="1"/>
              <a:t>mev</a:t>
            </a:r>
            <a:r>
              <a:rPr lang="en-US" dirty="0"/>
              <a:t>)))))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27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037943" y="3332219"/>
            <a:ext cx="2757714" cy="106192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Compare this to the </a:t>
            </a:r>
            <a:r>
              <a:rPr lang="en-US" sz="2000" b="1" dirty="0">
                <a:solidFill>
                  <a:schemeClr val="tx1"/>
                </a:solidFill>
              </a:rPr>
              <a:t>run</a:t>
            </a:r>
            <a:r>
              <a:rPr lang="en-US" sz="2000" dirty="0">
                <a:solidFill>
                  <a:schemeClr val="tx1"/>
                </a:solidFill>
              </a:rPr>
              <a:t> function in slide 13.</a:t>
            </a:r>
          </a:p>
        </p:txBody>
      </p:sp>
    </p:spTree>
    <p:extLst>
      <p:ext uri="{BB962C8B-B14F-4D97-AF65-F5344CB8AC3E}">
        <p14:creationId xmlns:p14="http://schemas.microsoft.com/office/powerpoint/2010/main" val="172469794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class World%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n-US" sz="1100" dirty="0"/>
              <a:t>;; Constructor template for World%:</a:t>
            </a:r>
          </a:p>
          <a:p>
            <a:r>
              <a:rPr lang="en-US" sz="1100" dirty="0"/>
              <a:t>;; (new World% [</a:t>
            </a:r>
            <a:r>
              <a:rPr lang="en-US" sz="1100" dirty="0" err="1"/>
              <a:t>objs</a:t>
            </a:r>
            <a:r>
              <a:rPr lang="en-US" sz="1100" dirty="0"/>
              <a:t> </a:t>
            </a:r>
            <a:r>
              <a:rPr lang="en-US" sz="1100" dirty="0" err="1"/>
              <a:t>ListOfWidget</a:t>
            </a:r>
            <a:r>
              <a:rPr lang="en-US" sz="1100" dirty="0"/>
              <a:t>][t Time])</a:t>
            </a:r>
          </a:p>
          <a:p>
            <a:r>
              <a:rPr lang="en-US" sz="1100" dirty="0"/>
              <a:t>;; Interpretation: An object of class World% takes</a:t>
            </a:r>
          </a:p>
          <a:p>
            <a:r>
              <a:rPr lang="en-US" sz="1100" dirty="0"/>
              <a:t>;; signals from big-bang and distributes them to</a:t>
            </a:r>
          </a:p>
          <a:p>
            <a:r>
              <a:rPr lang="en-US" sz="1100" dirty="0"/>
              <a:t>;; its widgets as appropriate.</a:t>
            </a:r>
          </a:p>
          <a:p>
            <a:endParaRPr lang="en-US" sz="1100" dirty="0"/>
          </a:p>
          <a:p>
            <a:r>
              <a:rPr lang="en-US" sz="1100" dirty="0"/>
              <a:t>;; make-world : </a:t>
            </a:r>
            <a:r>
              <a:rPr lang="en-US" sz="1100" dirty="0" err="1"/>
              <a:t>ListOfWidget</a:t>
            </a:r>
            <a:r>
              <a:rPr lang="en-US" sz="1100" dirty="0"/>
              <a:t> Time -&gt; World</a:t>
            </a:r>
          </a:p>
          <a:p>
            <a:r>
              <a:rPr lang="en-US" sz="1100" dirty="0"/>
              <a:t>;; GIVEN: a list of widgets and a time</a:t>
            </a:r>
          </a:p>
          <a:p>
            <a:r>
              <a:rPr lang="en-US" sz="1100" dirty="0"/>
              <a:t>;; RETURNS: an object of class World% containing</a:t>
            </a:r>
          </a:p>
          <a:p>
            <a:r>
              <a:rPr lang="en-US" sz="1100" dirty="0"/>
              <a:t>;; the given list of widgets and time.</a:t>
            </a:r>
          </a:p>
          <a:p>
            <a:r>
              <a:rPr lang="en-US" sz="1100" dirty="0"/>
              <a:t>(define (make-world </a:t>
            </a:r>
            <a:r>
              <a:rPr lang="en-US" sz="1100" dirty="0" err="1"/>
              <a:t>objs</a:t>
            </a:r>
            <a:r>
              <a:rPr lang="en-US" sz="1100" dirty="0"/>
              <a:t> t)</a:t>
            </a:r>
          </a:p>
          <a:p>
            <a:r>
              <a:rPr lang="en-US" sz="1100" dirty="0"/>
              <a:t>  (new World% [</a:t>
            </a:r>
            <a:r>
              <a:rPr lang="en-US" sz="1100" dirty="0" err="1"/>
              <a:t>objs</a:t>
            </a:r>
            <a:r>
              <a:rPr lang="en-US" sz="1100" dirty="0"/>
              <a:t> </a:t>
            </a:r>
            <a:r>
              <a:rPr lang="en-US" sz="1100" dirty="0" err="1"/>
              <a:t>objs</a:t>
            </a:r>
            <a:r>
              <a:rPr lang="en-US" sz="1100" dirty="0"/>
              <a:t>][t t]))</a:t>
            </a:r>
          </a:p>
          <a:p>
            <a:endParaRPr lang="en-US" sz="1100" dirty="0"/>
          </a:p>
          <a:p>
            <a:r>
              <a:rPr lang="en-US" sz="1100" dirty="0"/>
              <a:t>(define World%</a:t>
            </a:r>
          </a:p>
          <a:p>
            <a:r>
              <a:rPr lang="en-US" sz="1100" dirty="0"/>
              <a:t>  (class* object% (World&lt;%&gt;)</a:t>
            </a:r>
          </a:p>
          <a:p>
            <a:endParaRPr lang="en-US" sz="1100" dirty="0"/>
          </a:p>
          <a:p>
            <a:r>
              <a:rPr lang="en-US" sz="1100" dirty="0"/>
              <a:t>    (</a:t>
            </a:r>
            <a:r>
              <a:rPr lang="en-US" sz="1100" dirty="0" err="1"/>
              <a:t>init</a:t>
            </a:r>
            <a:r>
              <a:rPr lang="en-US" sz="1100" dirty="0"/>
              <a:t>-field </a:t>
            </a:r>
            <a:r>
              <a:rPr lang="en-US" sz="1100" dirty="0" err="1"/>
              <a:t>objs</a:t>
            </a:r>
            <a:r>
              <a:rPr lang="en-US" sz="1100" dirty="0"/>
              <a:t>) ;  </a:t>
            </a:r>
            <a:r>
              <a:rPr lang="en-US" sz="1100" dirty="0" err="1"/>
              <a:t>ListOfWidget</a:t>
            </a:r>
            <a:endParaRPr lang="en-US" sz="1100" dirty="0"/>
          </a:p>
          <a:p>
            <a:r>
              <a:rPr lang="en-US" sz="1100" dirty="0"/>
              <a:t>    (</a:t>
            </a:r>
            <a:r>
              <a:rPr lang="en-US" sz="1100" dirty="0" err="1"/>
              <a:t>init</a:t>
            </a:r>
            <a:r>
              <a:rPr lang="en-US" sz="1100" dirty="0"/>
              <a:t>-field t)    ;  Time</a:t>
            </a:r>
          </a:p>
          <a:p>
            <a:endParaRPr lang="en-US" sz="1100" dirty="0"/>
          </a:p>
          <a:p>
            <a:r>
              <a:rPr lang="en-US" sz="1100" dirty="0"/>
              <a:t>    (super-new)</a:t>
            </a:r>
          </a:p>
          <a:p>
            <a:endParaRPr lang="en-US" sz="1100" dirty="0"/>
          </a:p>
          <a:p>
            <a:r>
              <a:rPr lang="en-US" sz="1100" dirty="0"/>
              <a:t>    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267200" cy="4525963"/>
          </a:xfrm>
        </p:spPr>
        <p:txBody>
          <a:bodyPr>
            <a:noAutofit/>
          </a:bodyPr>
          <a:lstStyle/>
          <a:p>
            <a:r>
              <a:rPr lang="en-US" sz="1100" dirty="0"/>
              <a:t>    ;; after-tick : -&gt; World</a:t>
            </a:r>
          </a:p>
          <a:p>
            <a:r>
              <a:rPr lang="en-US" sz="1100" dirty="0"/>
              <a:t>    ;; Use HOF map on the Widgets in this World</a:t>
            </a:r>
          </a:p>
          <a:p>
            <a:r>
              <a:rPr lang="en-US" sz="1100" dirty="0"/>
              <a:t>    (define/public (after-tick)</a:t>
            </a:r>
          </a:p>
          <a:p>
            <a:r>
              <a:rPr lang="en-US" sz="1100" dirty="0"/>
              <a:t>      (make-world</a:t>
            </a:r>
          </a:p>
          <a:p>
            <a:r>
              <a:rPr lang="en-US" sz="1100" dirty="0"/>
              <a:t>        (map</a:t>
            </a:r>
          </a:p>
          <a:p>
            <a:r>
              <a:rPr lang="en-US" sz="1100" dirty="0"/>
              <a:t>          (lambda (</a:t>
            </a:r>
            <a:r>
              <a:rPr lang="en-US" sz="1100" dirty="0" err="1"/>
              <a:t>obj</a:t>
            </a:r>
            <a:r>
              <a:rPr lang="en-US" sz="1100" dirty="0"/>
              <a:t>) (send </a:t>
            </a:r>
            <a:r>
              <a:rPr lang="en-US" sz="1100" dirty="0" err="1"/>
              <a:t>obj</a:t>
            </a:r>
            <a:r>
              <a:rPr lang="en-US" sz="1100" dirty="0"/>
              <a:t> after-tick))</a:t>
            </a:r>
          </a:p>
          <a:p>
            <a:r>
              <a:rPr lang="en-US" sz="1100" dirty="0"/>
              <a:t>          </a:t>
            </a:r>
            <a:r>
              <a:rPr lang="en-US" sz="1100" dirty="0" err="1"/>
              <a:t>objs</a:t>
            </a:r>
            <a:r>
              <a:rPr lang="en-US" sz="1100" dirty="0"/>
              <a:t>)</a:t>
            </a:r>
          </a:p>
          <a:p>
            <a:r>
              <a:rPr lang="en-US" sz="1100" dirty="0"/>
              <a:t>        (+ 1 t)))</a:t>
            </a:r>
          </a:p>
          <a:p>
            <a:r>
              <a:rPr lang="en-US" sz="1100" dirty="0"/>
              <a:t>  </a:t>
            </a:r>
          </a:p>
          <a:p>
            <a:r>
              <a:rPr lang="en-US" sz="1100" dirty="0"/>
              <a:t>    ;; to-scene : -&gt; Scene</a:t>
            </a:r>
          </a:p>
          <a:p>
            <a:r>
              <a:rPr lang="en-US" sz="1100" dirty="0"/>
              <a:t>    ;; Use HOF </a:t>
            </a:r>
            <a:r>
              <a:rPr lang="en-US" sz="1100" dirty="0" err="1"/>
              <a:t>foldr</a:t>
            </a:r>
            <a:r>
              <a:rPr lang="en-US" sz="1100" dirty="0"/>
              <a:t> on the Widgets in this World</a:t>
            </a:r>
          </a:p>
          <a:p>
            <a:r>
              <a:rPr lang="en-US" sz="1100" dirty="0"/>
              <a:t>    (define/public (to-scene)</a:t>
            </a:r>
          </a:p>
          <a:p>
            <a:r>
              <a:rPr lang="en-US" sz="1100" dirty="0"/>
              <a:t>      (</a:t>
            </a:r>
            <a:r>
              <a:rPr lang="en-US" sz="1100" dirty="0" err="1"/>
              <a:t>foldr</a:t>
            </a:r>
            <a:endParaRPr lang="en-US" sz="1100" dirty="0"/>
          </a:p>
          <a:p>
            <a:r>
              <a:rPr lang="en-US" sz="1100" dirty="0"/>
              <a:t>        (lambda (</a:t>
            </a:r>
            <a:r>
              <a:rPr lang="en-US" sz="1100" dirty="0" err="1"/>
              <a:t>obj</a:t>
            </a:r>
            <a:r>
              <a:rPr lang="en-US" sz="1100" dirty="0"/>
              <a:t> scene)</a:t>
            </a:r>
          </a:p>
          <a:p>
            <a:r>
              <a:rPr lang="en-US" sz="1100" dirty="0"/>
              <a:t>          (send </a:t>
            </a:r>
            <a:r>
              <a:rPr lang="en-US" sz="1100" dirty="0" err="1"/>
              <a:t>obj</a:t>
            </a:r>
            <a:r>
              <a:rPr lang="en-US" sz="1100" dirty="0"/>
              <a:t> add-to-scene scene))</a:t>
            </a:r>
          </a:p>
          <a:p>
            <a:r>
              <a:rPr lang="en-US" sz="1100" dirty="0"/>
              <a:t>        EMPTY-CANVAS</a:t>
            </a:r>
          </a:p>
          <a:p>
            <a:r>
              <a:rPr lang="en-US" sz="1100" dirty="0"/>
              <a:t>        </a:t>
            </a:r>
            <a:r>
              <a:rPr lang="en-US" sz="1100" dirty="0" err="1"/>
              <a:t>objs</a:t>
            </a:r>
            <a:r>
              <a:rPr lang="en-US" sz="1100" dirty="0"/>
              <a:t>))</a:t>
            </a:r>
          </a:p>
          <a:p>
            <a:endParaRPr lang="en-US" sz="1100" dirty="0"/>
          </a:p>
          <a:p>
            <a:r>
              <a:rPr lang="en-US" sz="1100" dirty="0"/>
              <a:t>    ;; after-key-event : </a:t>
            </a:r>
            <a:r>
              <a:rPr lang="en-US" sz="1100" dirty="0" err="1"/>
              <a:t>KeyEvent</a:t>
            </a:r>
            <a:r>
              <a:rPr lang="en-US" sz="1100" dirty="0"/>
              <a:t> -&gt; World</a:t>
            </a:r>
          </a:p>
          <a:p>
            <a:r>
              <a:rPr lang="en-US" sz="1100" dirty="0"/>
              <a:t>    ;; STRATEGY: Cases on </a:t>
            </a:r>
            <a:r>
              <a:rPr lang="en-US" sz="1100" dirty="0" err="1"/>
              <a:t>kev</a:t>
            </a:r>
            <a:endParaRPr lang="en-US" sz="1100" dirty="0"/>
          </a:p>
          <a:p>
            <a:r>
              <a:rPr lang="en-US" sz="1100" dirty="0"/>
              <a:t>        (define/public (after-key-event </a:t>
            </a:r>
            <a:r>
              <a:rPr lang="en-US" sz="1100" dirty="0" err="1"/>
              <a:t>kev</a:t>
            </a:r>
            <a:r>
              <a:rPr lang="en-US" sz="1100" dirty="0"/>
              <a:t>)</a:t>
            </a:r>
          </a:p>
          <a:p>
            <a:r>
              <a:rPr lang="en-US" sz="1100" dirty="0"/>
              <a:t>          ...)</a:t>
            </a:r>
          </a:p>
          <a:p>
            <a:endParaRPr lang="en-US" sz="1100" dirty="0"/>
          </a:p>
          <a:p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28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4850" y="5791200"/>
            <a:ext cx="3619500" cy="97313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We  define a function make-world so we can reuse the code from our previous version.</a:t>
            </a:r>
          </a:p>
        </p:txBody>
      </p:sp>
      <p:cxnSp>
        <p:nvCxnSpPr>
          <p:cNvPr id="10" name="Straight Arrow Connector 9"/>
          <p:cNvCxnSpPr>
            <a:stCxn id="8" idx="0"/>
          </p:cNvCxnSpPr>
          <p:nvPr/>
        </p:nvCxnSpPr>
        <p:spPr>
          <a:xfrm flipH="1" flipV="1">
            <a:off x="2257426" y="4114800"/>
            <a:ext cx="257174" cy="1676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110116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class World% (2)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en-US" sz="1100" dirty="0"/>
              <a:t>    ;; world-after-mouse-event </a:t>
            </a:r>
          </a:p>
          <a:p>
            <a:r>
              <a:rPr lang="en-US" sz="1100" dirty="0"/>
              <a:t>    ;; : Nat </a:t>
            </a:r>
            <a:r>
              <a:rPr lang="en-US" sz="1100" dirty="0" err="1"/>
              <a:t>Nat</a:t>
            </a:r>
            <a:r>
              <a:rPr lang="en-US" sz="1100" dirty="0"/>
              <a:t> </a:t>
            </a:r>
            <a:r>
              <a:rPr lang="en-US" sz="1100" dirty="0" err="1"/>
              <a:t>MouseEvent</a:t>
            </a:r>
            <a:r>
              <a:rPr lang="en-US" sz="1100" dirty="0"/>
              <a:t> -&gt; World</a:t>
            </a:r>
          </a:p>
          <a:p>
            <a:r>
              <a:rPr lang="en-US" sz="1100" dirty="0"/>
              <a:t>    ;; STRATGY: Cases on </a:t>
            </a:r>
            <a:r>
              <a:rPr lang="en-US" sz="1100" dirty="0" err="1"/>
              <a:t>mev</a:t>
            </a:r>
            <a:endParaRPr lang="en-US" sz="1100" dirty="0"/>
          </a:p>
          <a:p>
            <a:r>
              <a:rPr lang="en-US" sz="1100" dirty="0"/>
              <a:t>    (define/public (after-mouse-event mx my </a:t>
            </a:r>
            <a:r>
              <a:rPr lang="en-US" sz="1100" dirty="0" err="1"/>
              <a:t>mev</a:t>
            </a:r>
            <a:r>
              <a:rPr lang="en-US" sz="1100" dirty="0"/>
              <a:t>)</a:t>
            </a:r>
          </a:p>
          <a:p>
            <a:r>
              <a:rPr lang="en-US" sz="1100" dirty="0"/>
              <a:t>      (cond</a:t>
            </a:r>
          </a:p>
          <a:p>
            <a:r>
              <a:rPr lang="en-US" sz="1100" dirty="0"/>
              <a:t>        [(mouse=? </a:t>
            </a:r>
            <a:r>
              <a:rPr lang="en-US" sz="1100" dirty="0" err="1"/>
              <a:t>mev</a:t>
            </a:r>
            <a:r>
              <a:rPr lang="en-US" sz="1100" dirty="0"/>
              <a:t> "button-down")</a:t>
            </a:r>
          </a:p>
          <a:p>
            <a:r>
              <a:rPr lang="en-US" sz="1100" dirty="0"/>
              <a:t>         (world-after-button-down mx my)]</a:t>
            </a:r>
          </a:p>
          <a:p>
            <a:r>
              <a:rPr lang="en-US" sz="1100" dirty="0"/>
              <a:t>        [(mouse=? </a:t>
            </a:r>
            <a:r>
              <a:rPr lang="en-US" sz="1100" dirty="0" err="1"/>
              <a:t>mev</a:t>
            </a:r>
            <a:r>
              <a:rPr lang="en-US" sz="1100" dirty="0"/>
              <a:t> "drag")</a:t>
            </a:r>
          </a:p>
          <a:p>
            <a:r>
              <a:rPr lang="en-US" sz="1100" dirty="0"/>
              <a:t>         (world-after-drag mx my)]</a:t>
            </a:r>
          </a:p>
          <a:p>
            <a:r>
              <a:rPr lang="en-US" sz="1100" dirty="0"/>
              <a:t>        [(mouse=? </a:t>
            </a:r>
            <a:r>
              <a:rPr lang="en-US" sz="1100" dirty="0" err="1"/>
              <a:t>mev</a:t>
            </a:r>
            <a:r>
              <a:rPr lang="en-US" sz="1100" dirty="0"/>
              <a:t> "button-up")</a:t>
            </a:r>
          </a:p>
          <a:p>
            <a:r>
              <a:rPr lang="en-US" sz="1100" dirty="0"/>
              <a:t>         (world-after-button-up mx my)]</a:t>
            </a:r>
          </a:p>
          <a:p>
            <a:r>
              <a:rPr lang="en-US" sz="1100" dirty="0"/>
              <a:t>        [else this]))</a:t>
            </a:r>
          </a:p>
          <a:p>
            <a:endParaRPr lang="en-US" sz="1100" dirty="0"/>
          </a:p>
          <a:p>
            <a:r>
              <a:rPr lang="en-US" sz="1100" dirty="0"/>
              <a:t>    ;; the next few functions are local functions,</a:t>
            </a:r>
          </a:p>
          <a:p>
            <a:r>
              <a:rPr lang="en-US" sz="1100" dirty="0"/>
              <a:t>    ;; not in the interface.</a:t>
            </a:r>
          </a:p>
          <a:p>
            <a:endParaRPr lang="en-US" sz="1100" dirty="0"/>
          </a:p>
          <a:p>
            <a:r>
              <a:rPr lang="en-US" sz="1100" dirty="0"/>
              <a:t>    (define (world-after-button-down mx my)</a:t>
            </a:r>
          </a:p>
          <a:p>
            <a:r>
              <a:rPr lang="en-US" sz="1100" dirty="0"/>
              <a:t>      (make-world</a:t>
            </a:r>
          </a:p>
          <a:p>
            <a:r>
              <a:rPr lang="en-US" sz="1100" dirty="0"/>
              <a:t>        (map</a:t>
            </a:r>
          </a:p>
          <a:p>
            <a:r>
              <a:rPr lang="en-US" sz="1100" dirty="0"/>
              <a:t>          (lambda (</a:t>
            </a:r>
            <a:r>
              <a:rPr lang="en-US" sz="1100" dirty="0" err="1"/>
              <a:t>obj</a:t>
            </a:r>
            <a:r>
              <a:rPr lang="en-US" sz="1100" dirty="0"/>
              <a:t>)</a:t>
            </a:r>
          </a:p>
          <a:p>
            <a:r>
              <a:rPr lang="en-US" sz="1100" dirty="0"/>
              <a:t>           (send </a:t>
            </a:r>
            <a:r>
              <a:rPr lang="en-US" sz="1100" dirty="0" err="1"/>
              <a:t>obj</a:t>
            </a:r>
            <a:r>
              <a:rPr lang="en-US" sz="1100" dirty="0"/>
              <a:t> after-button-down mx my))</a:t>
            </a:r>
          </a:p>
          <a:p>
            <a:r>
              <a:rPr lang="en-US" sz="1100" dirty="0"/>
              <a:t>          </a:t>
            </a:r>
            <a:r>
              <a:rPr lang="en-US" sz="1100" dirty="0" err="1"/>
              <a:t>objs</a:t>
            </a:r>
            <a:r>
              <a:rPr lang="en-US" sz="1100" dirty="0"/>
              <a:t>)</a:t>
            </a:r>
          </a:p>
          <a:p>
            <a:r>
              <a:rPr lang="en-US" sz="1100" dirty="0"/>
              <a:t>        t))</a:t>
            </a:r>
          </a:p>
          <a:p>
            <a:r>
              <a:rPr lang="en-US" sz="1100" dirty="0"/>
              <a:t>    </a:t>
            </a:r>
          </a:p>
          <a:p>
            <a:r>
              <a:rPr lang="en-US" sz="1100" dirty="0"/>
              <a:t>     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/>
        <p:txBody>
          <a:bodyPr>
            <a:noAutofit/>
          </a:bodyPr>
          <a:lstStyle/>
          <a:p>
            <a:r>
              <a:rPr lang="en-US" sz="1100" dirty="0"/>
              <a:t> (define (world-after-button-up mx my)</a:t>
            </a:r>
          </a:p>
          <a:p>
            <a:r>
              <a:rPr lang="en-US" sz="1100" dirty="0"/>
              <a:t>      (make-world</a:t>
            </a:r>
          </a:p>
          <a:p>
            <a:r>
              <a:rPr lang="en-US" sz="1100" dirty="0"/>
              <a:t>        (map</a:t>
            </a:r>
          </a:p>
          <a:p>
            <a:r>
              <a:rPr lang="en-US" sz="1100" dirty="0"/>
              <a:t>          (lambda (</a:t>
            </a:r>
            <a:r>
              <a:rPr lang="en-US" sz="1100" dirty="0" err="1"/>
              <a:t>obj</a:t>
            </a:r>
            <a:r>
              <a:rPr lang="en-US" sz="1100" dirty="0"/>
              <a:t>) </a:t>
            </a:r>
          </a:p>
          <a:p>
            <a:r>
              <a:rPr lang="en-US" sz="1100" dirty="0"/>
              <a:t>           (send </a:t>
            </a:r>
            <a:r>
              <a:rPr lang="en-US" sz="1100" dirty="0" err="1"/>
              <a:t>obj</a:t>
            </a:r>
            <a:r>
              <a:rPr lang="en-US" sz="1100" dirty="0"/>
              <a:t> after-button-up mx my))</a:t>
            </a:r>
          </a:p>
          <a:p>
            <a:r>
              <a:rPr lang="en-US" sz="1100" dirty="0"/>
              <a:t>          </a:t>
            </a:r>
            <a:r>
              <a:rPr lang="en-US" sz="1100" dirty="0" err="1"/>
              <a:t>objs</a:t>
            </a:r>
            <a:r>
              <a:rPr lang="en-US" sz="1100" dirty="0"/>
              <a:t>)</a:t>
            </a:r>
          </a:p>
          <a:p>
            <a:r>
              <a:rPr lang="en-US" sz="1100" dirty="0"/>
              <a:t>        t))</a:t>
            </a:r>
          </a:p>
          <a:p>
            <a:endParaRPr lang="en-US" sz="1100" dirty="0"/>
          </a:p>
          <a:p>
            <a:r>
              <a:rPr lang="en-US" sz="1100" dirty="0"/>
              <a:t>    (define (world-after-drag mx my)</a:t>
            </a:r>
          </a:p>
          <a:p>
            <a:r>
              <a:rPr lang="en-US" sz="1100" dirty="0"/>
              <a:t>      (make-world</a:t>
            </a:r>
          </a:p>
          <a:p>
            <a:r>
              <a:rPr lang="en-US" sz="1100" dirty="0"/>
              <a:t>        (map</a:t>
            </a:r>
          </a:p>
          <a:p>
            <a:r>
              <a:rPr lang="en-US" sz="1100" dirty="0"/>
              <a:t>          (lambda (</a:t>
            </a:r>
            <a:r>
              <a:rPr lang="en-US" sz="1100" dirty="0" err="1"/>
              <a:t>obj</a:t>
            </a:r>
            <a:r>
              <a:rPr lang="en-US" sz="1100" dirty="0"/>
              <a:t>) </a:t>
            </a:r>
          </a:p>
          <a:p>
            <a:r>
              <a:rPr lang="en-US" sz="1100" dirty="0"/>
              <a:t>           (send </a:t>
            </a:r>
            <a:r>
              <a:rPr lang="en-US" sz="1100" dirty="0" err="1"/>
              <a:t>obj</a:t>
            </a:r>
            <a:r>
              <a:rPr lang="en-US" sz="1100" dirty="0"/>
              <a:t> after-drag mx my))</a:t>
            </a:r>
          </a:p>
          <a:p>
            <a:r>
              <a:rPr lang="en-US" sz="1100" dirty="0"/>
              <a:t>          </a:t>
            </a:r>
            <a:r>
              <a:rPr lang="en-US" sz="1100" dirty="0" err="1"/>
              <a:t>objs</a:t>
            </a:r>
            <a:r>
              <a:rPr lang="en-US" sz="1100" dirty="0"/>
              <a:t>)</a:t>
            </a:r>
          </a:p>
          <a:p>
            <a:r>
              <a:rPr lang="en-US" sz="1100" dirty="0"/>
              <a:t>        t))</a:t>
            </a:r>
          </a:p>
          <a:p>
            <a:endParaRPr lang="en-US" sz="1100" dirty="0"/>
          </a:p>
          <a:p>
            <a:r>
              <a:rPr lang="en-US" sz="1100" dirty="0"/>
              <a:t>    ))</a:t>
            </a:r>
          </a:p>
          <a:p>
            <a:endParaRPr lang="en-US" sz="1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5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see a demo!</a:t>
            </a:r>
          </a:p>
        </p:txBody>
      </p:sp>
      <p:pic>
        <p:nvPicPr>
          <p:cNvPr id="5" name="09-space-invaders">
            <a:hlinkClick r:id="" action="ppaction://media"/>
          </p:cNvPr>
          <p:cNvPicPr>
            <a:picLocks noGrp="1" noChangeAspect="1"/>
          </p:cNvPicPr>
          <p:nvPr>
            <p:ph idx="1"/>
            <a:vide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3348801" y="1532731"/>
            <a:ext cx="2355088" cy="4708525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31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do it this way?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Widget&lt;%&gt; interface didn’t change, so we didn’t  need  any other changes in the code.</a:t>
            </a:r>
          </a:p>
          <a:p>
            <a:r>
              <a:rPr lang="en-US" dirty="0"/>
              <a:t>Not much difference in this example, but making the World into an object will become important next week.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53193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We’ve seen how an interface can be used to express an API that works for objects of several classes</a:t>
            </a:r>
          </a:p>
          <a:p>
            <a:r>
              <a:rPr lang="en-US" dirty="0"/>
              <a:t>We’ve seen two designs of a small example that illustrate the use of interfaces.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Study the files in the Examples folder:</a:t>
            </a:r>
          </a:p>
          <a:p>
            <a:pPr lvl="1"/>
            <a:r>
              <a:rPr lang="en-US" dirty="0"/>
              <a:t>09-2-1-space-invaders-1.rkt</a:t>
            </a:r>
          </a:p>
          <a:p>
            <a:pPr lvl="1"/>
            <a:r>
              <a:rPr lang="en-US"/>
              <a:t>09-2-2-space-invaders-2.rkt</a:t>
            </a:r>
            <a:endParaRPr lang="en-US" dirty="0"/>
          </a:p>
          <a:p>
            <a:r>
              <a:rPr lang="en-US" dirty="0"/>
              <a:t>If you have questions about this lesson, ask them on the Discussion Board</a:t>
            </a:r>
          </a:p>
          <a:p>
            <a:r>
              <a:rPr lang="en-US" dirty="0"/>
              <a:t>Go on to the next lesson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6317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Let’s design a system!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We will have some things living on a canvas.</a:t>
            </a:r>
          </a:p>
          <a:p>
            <a:r>
              <a:rPr lang="en-US" dirty="0"/>
              <a:t>We’ll call these things </a:t>
            </a:r>
            <a:r>
              <a:rPr lang="en-US" i="1" dirty="0">
                <a:solidFill>
                  <a:srgbClr val="FF0000"/>
                </a:solidFill>
              </a:rPr>
              <a:t>widgets</a:t>
            </a:r>
            <a:r>
              <a:rPr lang="en-US" i="1" dirty="0"/>
              <a:t>.  </a:t>
            </a:r>
            <a:r>
              <a:rPr lang="en-US" dirty="0"/>
              <a:t>We’ll represent widgets as objects.</a:t>
            </a:r>
          </a:p>
          <a:p>
            <a:r>
              <a:rPr lang="en-US" dirty="0"/>
              <a:t>First step is to figure out what messages these objects should respond to.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373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Design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big-bang will call our world-after-XX functions</a:t>
            </a:r>
          </a:p>
          <a:p>
            <a:r>
              <a:rPr lang="en-US" dirty="0"/>
              <a:t>Each world-after-XX function will send an appropriate message to each widget.</a:t>
            </a:r>
          </a:p>
          <a:p>
            <a:r>
              <a:rPr lang="en-US" dirty="0"/>
              <a:t>We can use our previous experience with big-bang to guide us.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028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Architecture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6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11200" y="2512291"/>
            <a:ext cx="1958109" cy="12192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run</a:t>
            </a:r>
          </a:p>
        </p:txBody>
      </p:sp>
      <p:sp>
        <p:nvSpPr>
          <p:cNvPr id="6" name="Rectangle 5"/>
          <p:cNvSpPr/>
          <p:nvPr/>
        </p:nvSpPr>
        <p:spPr>
          <a:xfrm>
            <a:off x="3468255" y="1764145"/>
            <a:ext cx="1958109" cy="3454400"/>
          </a:xfrm>
          <a:prstGeom prst="rect">
            <a:avLst/>
          </a:prstGeom>
          <a:ln>
            <a:prstDash val="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636818" y="1958254"/>
            <a:ext cx="1620982" cy="49414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world-after-tick</a:t>
            </a:r>
          </a:p>
        </p:txBody>
      </p:sp>
      <p:sp>
        <p:nvSpPr>
          <p:cNvPr id="10" name="Rectangle 9"/>
          <p:cNvSpPr/>
          <p:nvPr/>
        </p:nvSpPr>
        <p:spPr>
          <a:xfrm>
            <a:off x="3636818" y="2822954"/>
            <a:ext cx="1620982" cy="49414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world-after-key-event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636818" y="3687654"/>
            <a:ext cx="1620982" cy="49414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world-after-mouse-event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636818" y="4552354"/>
            <a:ext cx="1620982" cy="49414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world-to-scene</a:t>
            </a:r>
          </a:p>
        </p:txBody>
      </p:sp>
      <p:sp>
        <p:nvSpPr>
          <p:cNvPr id="13" name="Rectangle 12"/>
          <p:cNvSpPr/>
          <p:nvPr/>
        </p:nvSpPr>
        <p:spPr>
          <a:xfrm>
            <a:off x="6225310" y="1958253"/>
            <a:ext cx="1620982" cy="49414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widget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587837" y="2775671"/>
            <a:ext cx="1620982" cy="49414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widget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950364" y="3593089"/>
            <a:ext cx="1620982" cy="49414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widget</a:t>
            </a:r>
          </a:p>
        </p:txBody>
      </p:sp>
      <p:sp>
        <p:nvSpPr>
          <p:cNvPr id="16" name="Rectangle 15"/>
          <p:cNvSpPr/>
          <p:nvPr/>
        </p:nvSpPr>
        <p:spPr>
          <a:xfrm>
            <a:off x="7312892" y="4410508"/>
            <a:ext cx="1620982" cy="494145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widget</a:t>
            </a:r>
          </a:p>
        </p:txBody>
      </p:sp>
      <p:cxnSp>
        <p:nvCxnSpPr>
          <p:cNvPr id="18" name="Straight Arrow Connector 17"/>
          <p:cNvCxnSpPr>
            <a:stCxn id="5" idx="3"/>
          </p:cNvCxnSpPr>
          <p:nvPr/>
        </p:nvCxnSpPr>
        <p:spPr>
          <a:xfrm flipV="1">
            <a:off x="2669309" y="2205325"/>
            <a:ext cx="967509" cy="91656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5" idx="3"/>
            <a:endCxn id="10" idx="1"/>
          </p:cNvCxnSpPr>
          <p:nvPr/>
        </p:nvCxnSpPr>
        <p:spPr>
          <a:xfrm flipV="1">
            <a:off x="2669309" y="3070027"/>
            <a:ext cx="967509" cy="518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5" idx="3"/>
            <a:endCxn id="11" idx="1"/>
          </p:cNvCxnSpPr>
          <p:nvPr/>
        </p:nvCxnSpPr>
        <p:spPr>
          <a:xfrm>
            <a:off x="2669309" y="3121891"/>
            <a:ext cx="967509" cy="8128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5" idx="3"/>
            <a:endCxn id="12" idx="1"/>
          </p:cNvCxnSpPr>
          <p:nvPr/>
        </p:nvCxnSpPr>
        <p:spPr>
          <a:xfrm>
            <a:off x="2669309" y="3121891"/>
            <a:ext cx="967509" cy="16775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7" idx="3"/>
            <a:endCxn id="13" idx="1"/>
          </p:cNvCxnSpPr>
          <p:nvPr/>
        </p:nvCxnSpPr>
        <p:spPr>
          <a:xfrm flipV="1">
            <a:off x="5257800" y="2205326"/>
            <a:ext cx="96751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7" idx="3"/>
            <a:endCxn id="14" idx="1"/>
          </p:cNvCxnSpPr>
          <p:nvPr/>
        </p:nvCxnSpPr>
        <p:spPr>
          <a:xfrm>
            <a:off x="5257800" y="2205327"/>
            <a:ext cx="1330037" cy="8174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7" idx="3"/>
            <a:endCxn id="15" idx="1"/>
          </p:cNvCxnSpPr>
          <p:nvPr/>
        </p:nvCxnSpPr>
        <p:spPr>
          <a:xfrm>
            <a:off x="5257800" y="2205327"/>
            <a:ext cx="1692564" cy="16348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>
            <a:stCxn id="7" idx="3"/>
            <a:endCxn id="16" idx="1"/>
          </p:cNvCxnSpPr>
          <p:nvPr/>
        </p:nvCxnSpPr>
        <p:spPr>
          <a:xfrm>
            <a:off x="5257800" y="2205327"/>
            <a:ext cx="2055092" cy="24522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10" idx="3"/>
            <a:endCxn id="13" idx="1"/>
          </p:cNvCxnSpPr>
          <p:nvPr/>
        </p:nvCxnSpPr>
        <p:spPr>
          <a:xfrm flipV="1">
            <a:off x="5257800" y="2205326"/>
            <a:ext cx="967510" cy="8647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10" idx="3"/>
            <a:endCxn id="14" idx="1"/>
          </p:cNvCxnSpPr>
          <p:nvPr/>
        </p:nvCxnSpPr>
        <p:spPr>
          <a:xfrm flipV="1">
            <a:off x="5257800" y="3022744"/>
            <a:ext cx="1330037" cy="472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10" idx="3"/>
            <a:endCxn id="15" idx="1"/>
          </p:cNvCxnSpPr>
          <p:nvPr/>
        </p:nvCxnSpPr>
        <p:spPr>
          <a:xfrm>
            <a:off x="5257800" y="3070027"/>
            <a:ext cx="1692564" cy="77013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10" idx="3"/>
            <a:endCxn id="16" idx="1"/>
          </p:cNvCxnSpPr>
          <p:nvPr/>
        </p:nvCxnSpPr>
        <p:spPr>
          <a:xfrm>
            <a:off x="5257800" y="3070027"/>
            <a:ext cx="2055092" cy="158755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2059350" y="5566883"/>
            <a:ext cx="13817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function</a:t>
            </a:r>
          </a:p>
          <a:p>
            <a:pPr algn="ctr"/>
            <a:r>
              <a:rPr lang="en-US" dirty="0"/>
              <a:t>calls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5899114" y="3825199"/>
            <a:ext cx="4144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etc.</a:t>
            </a:r>
          </a:p>
        </p:txBody>
      </p:sp>
      <p:cxnSp>
        <p:nvCxnSpPr>
          <p:cNvPr id="8" name="Straight Arrow Connector 7"/>
          <p:cNvCxnSpPr>
            <a:stCxn id="59" idx="0"/>
          </p:cNvCxnSpPr>
          <p:nvPr/>
        </p:nvCxnSpPr>
        <p:spPr>
          <a:xfrm flipV="1">
            <a:off x="2750217" y="3909578"/>
            <a:ext cx="211539" cy="16573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Group 2"/>
          <p:cNvGrpSpPr/>
          <p:nvPr/>
        </p:nvGrpSpPr>
        <p:grpSpPr>
          <a:xfrm>
            <a:off x="4958960" y="1578386"/>
            <a:ext cx="1927715" cy="5039642"/>
            <a:chOff x="4958960" y="1578386"/>
            <a:chExt cx="1927715" cy="5039642"/>
          </a:xfrm>
        </p:grpSpPr>
        <p:sp>
          <p:nvSpPr>
            <p:cNvPr id="36" name="TextBox 35"/>
            <p:cNvSpPr txBox="1"/>
            <p:nvPr/>
          </p:nvSpPr>
          <p:spPr>
            <a:xfrm>
              <a:off x="4958960" y="5694698"/>
              <a:ext cx="1927715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method calls using Widget&lt;%&gt; interface</a:t>
              </a:r>
            </a:p>
          </p:txBody>
        </p:sp>
        <p:sp>
          <p:nvSpPr>
            <p:cNvPr id="35" name="Wave 34"/>
            <p:cNvSpPr/>
            <p:nvPr/>
          </p:nvSpPr>
          <p:spPr>
            <a:xfrm rot="5400000">
              <a:off x="4012862" y="3335828"/>
              <a:ext cx="3825918" cy="311033"/>
            </a:xfrm>
            <a:prstGeom prst="wave">
              <a:avLst/>
            </a:prstGeom>
            <a:solidFill>
              <a:srgbClr val="FAFCA6"/>
            </a:solidFill>
            <a:ln/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25" name="Straight Arrow Connector 24"/>
            <p:cNvCxnSpPr>
              <a:stCxn id="36" idx="0"/>
              <a:endCxn id="35" idx="3"/>
            </p:cNvCxnSpPr>
            <p:nvPr/>
          </p:nvCxnSpPr>
          <p:spPr>
            <a:xfrm flipV="1">
              <a:off x="5922818" y="5404304"/>
              <a:ext cx="3003" cy="290394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5959803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messages should a widget respond to?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Our big-bang functions will send each widget the appropriate message at each event.</a:t>
            </a:r>
          </a:p>
          <a:p>
            <a:r>
              <a:rPr lang="en-US" dirty="0"/>
              <a:t>Two easy ones:</a:t>
            </a:r>
          </a:p>
          <a:p>
            <a:pPr lvl="1"/>
            <a:r>
              <a:rPr lang="en-US" b="1" dirty="0"/>
              <a:t>(send widget1 after-tick) </a:t>
            </a:r>
            <a:r>
              <a:rPr lang="en-US" dirty="0"/>
              <a:t>should return the state of </a:t>
            </a:r>
            <a:r>
              <a:rPr lang="en-US" b="1" dirty="0"/>
              <a:t>widget1</a:t>
            </a:r>
            <a:r>
              <a:rPr lang="en-US" dirty="0"/>
              <a:t> after a tick    </a:t>
            </a:r>
          </a:p>
          <a:p>
            <a:pPr lvl="1"/>
            <a:r>
              <a:rPr lang="en-US" b="1" dirty="0"/>
              <a:t>(send widget1 after-key-event </a:t>
            </a:r>
            <a:r>
              <a:rPr lang="en-US" b="1" dirty="0" err="1"/>
              <a:t>kev</a:t>
            </a:r>
            <a:r>
              <a:rPr lang="en-US" b="1" dirty="0"/>
              <a:t>) </a:t>
            </a:r>
            <a:r>
              <a:rPr lang="en-US" dirty="0"/>
              <a:t>should return the state of </a:t>
            </a:r>
            <a:r>
              <a:rPr lang="en-US" b="1" dirty="0"/>
              <a:t>widget1</a:t>
            </a:r>
            <a:r>
              <a:rPr lang="en-US" dirty="0"/>
              <a:t> after the given key event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1746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about display?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discovered that the right way to write display code was to write </a:t>
            </a:r>
            <a:r>
              <a:rPr lang="en-US" b="1" dirty="0"/>
              <a:t>add-to-scene </a:t>
            </a:r>
            <a:r>
              <a:rPr lang="en-US" dirty="0"/>
              <a:t>.</a:t>
            </a:r>
          </a:p>
          <a:p>
            <a:r>
              <a:rPr lang="en-US" dirty="0"/>
              <a:t>So we’ll say:</a:t>
            </a:r>
          </a:p>
          <a:p>
            <a:pPr lvl="1"/>
            <a:r>
              <a:rPr lang="en-US" b="1" dirty="0"/>
              <a:t>(send widget1 add-scene s)  </a:t>
            </a:r>
            <a:r>
              <a:rPr lang="en-US" dirty="0"/>
              <a:t>returns a Scene like </a:t>
            </a:r>
            <a:r>
              <a:rPr lang="en-US" b="1" dirty="0"/>
              <a:t>s</a:t>
            </a:r>
            <a:r>
              <a:rPr lang="en-US" dirty="0"/>
              <a:t>, but with </a:t>
            </a:r>
            <a:r>
              <a:rPr lang="en-US" b="1" dirty="0"/>
              <a:t>widget1</a:t>
            </a:r>
            <a:r>
              <a:rPr lang="en-US" dirty="0"/>
              <a:t> painted on it.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630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about mouse events?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24012"/>
            <a:ext cx="8686800" cy="4525963"/>
          </a:xfrm>
        </p:spPr>
        <p:txBody>
          <a:bodyPr>
            <a:normAutofit/>
          </a:bodyPr>
          <a:lstStyle/>
          <a:p>
            <a:r>
              <a:rPr lang="en-US" dirty="0"/>
              <a:t>We wrote a bunch of things like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1800" b="1" dirty="0">
                <a:latin typeface="Consolas" panose="020B0609020204030204" pitchFamily="49" charset="0"/>
                <a:cs typeface="Consolas" panose="020B0609020204030204" pitchFamily="49" charset="0"/>
              </a:rPr>
              <a:t>(define (</a:t>
            </a:r>
            <a:r>
              <a:rPr lang="en-US" sz="18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rect</a:t>
            </a:r>
            <a:r>
              <a:rPr lang="en-US" sz="1800" b="1" dirty="0">
                <a:latin typeface="Consolas" panose="020B0609020204030204" pitchFamily="49" charset="0"/>
                <a:cs typeface="Consolas" panose="020B0609020204030204" pitchFamily="49" charset="0"/>
              </a:rPr>
              <a:t>-after-mouse-event r mx my </a:t>
            </a:r>
            <a:r>
              <a:rPr lang="en-US" sz="18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mev</a:t>
            </a:r>
            <a:r>
              <a:rPr lang="en-US" sz="1800" b="1" dirty="0"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</a:p>
          <a:p>
            <a:pPr marL="0" indent="0">
              <a:buNone/>
            </a:pPr>
            <a:r>
              <a:rPr lang="en-US" sz="1800" b="1" dirty="0">
                <a:latin typeface="Consolas" panose="020B0609020204030204" pitchFamily="49" charset="0"/>
                <a:cs typeface="Consolas" panose="020B0609020204030204" pitchFamily="49" charset="0"/>
              </a:rPr>
              <a:t>  (cond</a:t>
            </a:r>
          </a:p>
          <a:p>
            <a:pPr marL="0" indent="0">
              <a:buNone/>
            </a:pPr>
            <a:r>
              <a:rPr lang="en-US" sz="1800" b="1" dirty="0">
                <a:latin typeface="Consolas" panose="020B0609020204030204" pitchFamily="49" charset="0"/>
                <a:cs typeface="Consolas" panose="020B0609020204030204" pitchFamily="49" charset="0"/>
              </a:rPr>
              <a:t>    [(mouse=? </a:t>
            </a:r>
            <a:r>
              <a:rPr lang="en-US" sz="18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mev</a:t>
            </a:r>
            <a:r>
              <a:rPr lang="en-US" sz="1800" b="1" dirty="0">
                <a:latin typeface="Consolas" panose="020B0609020204030204" pitchFamily="49" charset="0"/>
                <a:cs typeface="Consolas" panose="020B0609020204030204" pitchFamily="49" charset="0"/>
              </a:rPr>
              <a:t> "button-down") (</a:t>
            </a:r>
            <a:r>
              <a:rPr lang="en-US" sz="18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rect</a:t>
            </a:r>
            <a:r>
              <a:rPr lang="en-US" sz="1800" b="1" dirty="0">
                <a:latin typeface="Consolas" panose="020B0609020204030204" pitchFamily="49" charset="0"/>
                <a:cs typeface="Consolas" panose="020B0609020204030204" pitchFamily="49" charset="0"/>
              </a:rPr>
              <a:t>-after-button-down r mx my)]</a:t>
            </a:r>
          </a:p>
          <a:p>
            <a:pPr marL="0" indent="0">
              <a:buNone/>
            </a:pPr>
            <a:r>
              <a:rPr lang="en-US" sz="1800" b="1" dirty="0">
                <a:latin typeface="Consolas" panose="020B0609020204030204" pitchFamily="49" charset="0"/>
                <a:cs typeface="Consolas" panose="020B0609020204030204" pitchFamily="49" charset="0"/>
              </a:rPr>
              <a:t>    [(mouse=? </a:t>
            </a:r>
            <a:r>
              <a:rPr lang="en-US" sz="18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mev</a:t>
            </a:r>
            <a:r>
              <a:rPr lang="en-US" sz="1800" b="1" dirty="0">
                <a:latin typeface="Consolas" panose="020B0609020204030204" pitchFamily="49" charset="0"/>
                <a:cs typeface="Consolas" panose="020B0609020204030204" pitchFamily="49" charset="0"/>
              </a:rPr>
              <a:t> "drag") (</a:t>
            </a:r>
            <a:r>
              <a:rPr lang="en-US" sz="18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rect</a:t>
            </a:r>
            <a:r>
              <a:rPr lang="en-US" sz="1800" b="1" dirty="0">
                <a:latin typeface="Consolas" panose="020B0609020204030204" pitchFamily="49" charset="0"/>
                <a:cs typeface="Consolas" panose="020B0609020204030204" pitchFamily="49" charset="0"/>
              </a:rPr>
              <a:t>-after-drag r mx my)]</a:t>
            </a:r>
          </a:p>
          <a:p>
            <a:pPr marL="0" indent="0">
              <a:buNone/>
            </a:pPr>
            <a:r>
              <a:rPr lang="en-US" sz="1800" b="1" dirty="0">
                <a:latin typeface="Consolas" panose="020B0609020204030204" pitchFamily="49" charset="0"/>
                <a:cs typeface="Consolas" panose="020B0609020204030204" pitchFamily="49" charset="0"/>
              </a:rPr>
              <a:t>    [(mouse=? </a:t>
            </a:r>
            <a:r>
              <a:rPr lang="en-US" sz="18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mev</a:t>
            </a:r>
            <a:r>
              <a:rPr lang="en-US" sz="1800" b="1" dirty="0">
                <a:latin typeface="Consolas" panose="020B0609020204030204" pitchFamily="49" charset="0"/>
                <a:cs typeface="Consolas" panose="020B0609020204030204" pitchFamily="49" charset="0"/>
              </a:rPr>
              <a:t> "button-up") (</a:t>
            </a:r>
            <a:r>
              <a:rPr lang="en-US" sz="1800" b="1" dirty="0" err="1">
                <a:latin typeface="Consolas" panose="020B0609020204030204" pitchFamily="49" charset="0"/>
                <a:cs typeface="Consolas" panose="020B0609020204030204" pitchFamily="49" charset="0"/>
              </a:rPr>
              <a:t>rect</a:t>
            </a:r>
            <a:r>
              <a:rPr lang="en-US" sz="1800" b="1" dirty="0">
                <a:latin typeface="Consolas" panose="020B0609020204030204" pitchFamily="49" charset="0"/>
                <a:cs typeface="Consolas" panose="020B0609020204030204" pitchFamily="49" charset="0"/>
              </a:rPr>
              <a:t>-after-button-up r)]</a:t>
            </a:r>
          </a:p>
          <a:p>
            <a:pPr marL="0" indent="0">
              <a:buNone/>
            </a:pPr>
            <a:r>
              <a:rPr lang="en-US" sz="1800" b="1" dirty="0">
                <a:latin typeface="Consolas" panose="020B0609020204030204" pitchFamily="49" charset="0"/>
                <a:cs typeface="Consolas" panose="020B0609020204030204" pitchFamily="49" charset="0"/>
              </a:rPr>
              <a:t>    [else r]))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B5EA-18B6-4040-9F78-6052AF49C681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40572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b513a312b5e619cdaf7b859ecfdd4ced86c96"/>
  <p:tag name="ISPRING_RESOURCE_PATHS_HASH_2" val="f7431e372956dd2e879565b894511b065318c7"/>
</p:tagLst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dirty="0">
            <a:solidFill>
              <a:schemeClr val="tx1"/>
            </a:solidFill>
          </a:defRPr>
        </a:defPPr>
      </a:lstStyle>
      <a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10441</TotalTime>
  <Words>3821</Words>
  <Application>Microsoft Office PowerPoint</Application>
  <PresentationFormat>On-screen Show (4:3)</PresentationFormat>
  <Paragraphs>632</Paragraphs>
  <Slides>32</Slides>
  <Notes>1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7" baseType="lpstr">
      <vt:lpstr>Arial</vt:lpstr>
      <vt:lpstr>Calibri</vt:lpstr>
      <vt:lpstr>Consolas</vt:lpstr>
      <vt:lpstr>Helvetica Neue</vt:lpstr>
      <vt:lpstr>1_Office Theme</vt:lpstr>
      <vt:lpstr>A Case Study: Space Invaders</vt:lpstr>
      <vt:lpstr>Goals of this lesson</vt:lpstr>
      <vt:lpstr>Let’s see a demo!</vt:lpstr>
      <vt:lpstr>Let’s design a system!</vt:lpstr>
      <vt:lpstr>System Design (2)</vt:lpstr>
      <vt:lpstr>System Architecture</vt:lpstr>
      <vt:lpstr>What messages should a widget respond to?</vt:lpstr>
      <vt:lpstr>What about display?</vt:lpstr>
      <vt:lpstr>What about mouse events?</vt:lpstr>
      <vt:lpstr>Let’s only do this once…</vt:lpstr>
      <vt:lpstr>Our Widget&lt;%&gt; interface</vt:lpstr>
      <vt:lpstr>Some vocabulary</vt:lpstr>
      <vt:lpstr>Let’s look at the code for the world</vt:lpstr>
      <vt:lpstr>world-after-tick</vt:lpstr>
      <vt:lpstr>world-to-scene</vt:lpstr>
      <vt:lpstr>world-after-mouse-event</vt:lpstr>
      <vt:lpstr>world-after-button-down</vt:lpstr>
      <vt:lpstr>world-after-key-event</vt:lpstr>
      <vt:lpstr>Next we’ll build some widgets</vt:lpstr>
      <vt:lpstr>We’ll start with Bomb%</vt:lpstr>
      <vt:lpstr>…and on to Heli%</vt:lpstr>
      <vt:lpstr>Heli% (2)</vt:lpstr>
      <vt:lpstr>Heli% (3)</vt:lpstr>
      <vt:lpstr>Let’s  do it again</vt:lpstr>
      <vt:lpstr>The World&lt;%&gt; interface</vt:lpstr>
      <vt:lpstr>System Architecture</vt:lpstr>
      <vt:lpstr>The new run function</vt:lpstr>
      <vt:lpstr>The class World%</vt:lpstr>
      <vt:lpstr>The class World% (2)</vt:lpstr>
      <vt:lpstr>Why do it this way?</vt:lpstr>
      <vt:lpstr>Summary</vt:lpstr>
      <vt:lpstr>Next Steps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Where Classes Come From</dc:title>
  <dc:creator>Mitch</dc:creator>
  <cp:lastModifiedBy>Mitchell Wand</cp:lastModifiedBy>
  <cp:revision>210</cp:revision>
  <dcterms:created xsi:type="dcterms:W3CDTF">2006-08-16T00:00:00Z</dcterms:created>
  <dcterms:modified xsi:type="dcterms:W3CDTF">2016-11-02T20:30:33Z</dcterms:modified>
</cp:coreProperties>
</file>